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3978" r:id="rId2"/>
    <p:sldMasterId id="2147484578" r:id="rId3"/>
    <p:sldMasterId id="2147483989" r:id="rId4"/>
    <p:sldMasterId id="2147484019" r:id="rId5"/>
  </p:sldMasterIdLst>
  <p:notesMasterIdLst>
    <p:notesMasterId r:id="rId37"/>
  </p:notesMasterIdLst>
  <p:handoutMasterIdLst>
    <p:handoutMasterId r:id="rId38"/>
  </p:handoutMasterIdLst>
  <p:sldIdLst>
    <p:sldId id="290" r:id="rId6"/>
    <p:sldId id="349" r:id="rId7"/>
    <p:sldId id="350" r:id="rId8"/>
    <p:sldId id="377" r:id="rId9"/>
    <p:sldId id="352" r:id="rId10"/>
    <p:sldId id="363" r:id="rId11"/>
    <p:sldId id="351" r:id="rId12"/>
    <p:sldId id="354" r:id="rId13"/>
    <p:sldId id="353" r:id="rId14"/>
    <p:sldId id="355" r:id="rId15"/>
    <p:sldId id="364" r:id="rId16"/>
    <p:sldId id="365" r:id="rId17"/>
    <p:sldId id="370" r:id="rId18"/>
    <p:sldId id="356" r:id="rId19"/>
    <p:sldId id="357" r:id="rId20"/>
    <p:sldId id="358" r:id="rId21"/>
    <p:sldId id="359" r:id="rId22"/>
    <p:sldId id="369" r:id="rId23"/>
    <p:sldId id="360" r:id="rId24"/>
    <p:sldId id="368" r:id="rId25"/>
    <p:sldId id="376" r:id="rId26"/>
    <p:sldId id="346" r:id="rId27"/>
    <p:sldId id="379" r:id="rId28"/>
    <p:sldId id="372" r:id="rId29"/>
    <p:sldId id="373" r:id="rId30"/>
    <p:sldId id="366" r:id="rId31"/>
    <p:sldId id="367" r:id="rId32"/>
    <p:sldId id="374" r:id="rId33"/>
    <p:sldId id="375" r:id="rId34"/>
    <p:sldId id="378" r:id="rId35"/>
    <p:sldId id="287" r:id="rId36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00"/>
    <a:srgbClr val="BEBEBE"/>
    <a:srgbClr val="E69EA1"/>
    <a:srgbClr val="C03137"/>
    <a:srgbClr val="F6BB00"/>
    <a:srgbClr val="B60225"/>
    <a:srgbClr val="969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322" autoAdjust="0"/>
  </p:normalViewPr>
  <p:slideViewPr>
    <p:cSldViewPr snapToGrid="0" showGuides="1">
      <p:cViewPr varScale="1">
        <p:scale>
          <a:sx n="60" d="100"/>
          <a:sy n="60" d="100"/>
        </p:scale>
        <p:origin x="1668" y="60"/>
      </p:cViewPr>
      <p:guideLst>
        <p:guide orient="horz" pos="921"/>
        <p:guide pos="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elchen\Robert\Dropbox\Cost%20of%20Attendance\Trend%20Graphics%20for%20Slides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Reported Living Costs as Share of Cost of Attendance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Public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4-year or above</c:v>
                </c:pt>
                <c:pt idx="1">
                  <c:v>2-year</c:v>
                </c:pt>
                <c:pt idx="2">
                  <c:v>Less-than 2-year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59.1</c:v>
                </c:pt>
                <c:pt idx="1">
                  <c:v>70.5</c:v>
                </c:pt>
                <c:pt idx="2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Private not-for-profit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4-year or above</c:v>
                </c:pt>
                <c:pt idx="1">
                  <c:v>2-year</c:v>
                </c:pt>
                <c:pt idx="2">
                  <c:v>Less-than 2-year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35.6</c:v>
                </c:pt>
                <c:pt idx="1">
                  <c:v>49.3</c:v>
                </c:pt>
                <c:pt idx="2">
                  <c:v>50.2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Private for-profit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4-year or above</c:v>
                </c:pt>
                <c:pt idx="1">
                  <c:v>2-year</c:v>
                </c:pt>
                <c:pt idx="2">
                  <c:v>Less-than 2-year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43.5</c:v>
                </c:pt>
                <c:pt idx="1">
                  <c:v>45.4</c:v>
                </c:pt>
                <c:pt idx="2">
                  <c:v>47.3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211056"/>
        <c:axId val="241211616"/>
      </c:barChart>
      <c:catAx>
        <c:axId val="241211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Institutional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211616"/>
        <c:crosses val="autoZero"/>
        <c:auto val="1"/>
        <c:lblAlgn val="ctr"/>
        <c:lblOffset val="100"/>
        <c:noMultiLvlLbl val="0"/>
      </c:catAx>
      <c:valAx>
        <c:axId val="241211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121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 smtClean="0">
                <a:effectLst/>
              </a:rPr>
              <a:t>Living Cost Allowances (over 9 months) for Off-Campus Students Not Living with Family, by Region, 2013-14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box lo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1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Sheet1!$B$5:$E$5</c:f>
                <c:numCache>
                  <c:formatCode>General</c:formatCode>
                  <c:ptCount val="4"/>
                  <c:pt idx="0">
                    <c:v>9974</c:v>
                  </c:pt>
                  <c:pt idx="1">
                    <c:v>8346</c:v>
                  </c:pt>
                  <c:pt idx="2">
                    <c:v>8800</c:v>
                  </c:pt>
                  <c:pt idx="3">
                    <c:v>8775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Sheet1!$B$1:$E$1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South</c:v>
                </c:pt>
                <c:pt idx="3">
                  <c:v>Northeast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11689</c:v>
                </c:pt>
                <c:pt idx="1">
                  <c:v>9496</c:v>
                </c:pt>
                <c:pt idx="2">
                  <c:v>9750</c:v>
                </c:pt>
                <c:pt idx="3">
                  <c:v>10436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box mid</c:v>
                </c:pt>
              </c:strCache>
            </c:strRef>
          </c:tx>
          <c:spPr>
            <a:noFill/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South</c:v>
                </c:pt>
                <c:pt idx="3">
                  <c:v>Northeast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2135</c:v>
                </c:pt>
                <c:pt idx="1">
                  <c:v>1962</c:v>
                </c:pt>
                <c:pt idx="2">
                  <c:v>2128</c:v>
                </c:pt>
                <c:pt idx="3">
                  <c:v>2324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box high</c:v>
                </c:pt>
              </c:strCache>
            </c:strRef>
          </c:tx>
          <c:spPr>
            <a:noFill/>
            <a:ln w="254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1"/>
            <c:plus>
              <c:numRef>
                <c:f>Sheet1!$B$6:$E$6</c:f>
                <c:numCache>
                  <c:formatCode>General</c:formatCode>
                  <c:ptCount val="4"/>
                  <c:pt idx="0">
                    <c:v>15751</c:v>
                  </c:pt>
                  <c:pt idx="1">
                    <c:v>17212</c:v>
                  </c:pt>
                  <c:pt idx="2">
                    <c:v>18393</c:v>
                  </c:pt>
                  <c:pt idx="3">
                    <c:v>17637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Sheet1!$B$1:$E$1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South</c:v>
                </c:pt>
                <c:pt idx="3">
                  <c:v>Northeast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1611</c:v>
                </c:pt>
                <c:pt idx="1">
                  <c:v>2516</c:v>
                </c:pt>
                <c:pt idx="2">
                  <c:v>2324</c:v>
                </c:pt>
                <c:pt idx="3">
                  <c:v>2580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005904"/>
        <c:axId val="188006464"/>
      </c:barChart>
      <c:lineChart>
        <c:grouping val="standard"/>
        <c:varyColors val="0"/>
        <c:ser>
          <c:idx val="3"/>
          <c:order val="3"/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Sheet1!$B$7:$E$7</c:f>
              <c:numCache>
                <c:formatCode>General</c:formatCode>
                <c:ptCount val="4"/>
                <c:pt idx="0">
                  <c:v>13531</c:v>
                </c:pt>
                <c:pt idx="1">
                  <c:v>11716</c:v>
                </c:pt>
                <c:pt idx="2">
                  <c:v>11965</c:v>
                </c:pt>
                <c:pt idx="3">
                  <c:v>12883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005904"/>
        <c:axId val="188006464"/>
      </c:lineChart>
      <c:catAx>
        <c:axId val="18800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6464"/>
        <c:crosses val="autoZero"/>
        <c:auto val="1"/>
        <c:lblAlgn val="ctr"/>
        <c:lblOffset val="100"/>
        <c:noMultiLvlLbl val="0"/>
      </c:catAx>
      <c:valAx>
        <c:axId val="1880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590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Below Estimate By $3,000+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Public</c:v>
                  </c:pt>
                  <c:pt idx="1">
                    <c:v>Private
non-profit</c:v>
                  </c:pt>
                  <c:pt idx="2">
                    <c:v>Private
for-profit</c:v>
                  </c:pt>
                  <c:pt idx="3">
                    <c:v>Public</c:v>
                  </c:pt>
                  <c:pt idx="4">
                    <c:v>Private
non-profit</c:v>
                  </c:pt>
                  <c:pt idx="5">
                    <c:v>Private
for-profit</c:v>
                  </c:pt>
                  <c:pt idx="6">
                    <c:v>Public</c:v>
                  </c:pt>
                  <c:pt idx="7">
                    <c:v>Private
non-profit</c:v>
                  </c:pt>
                  <c:pt idx="8">
                    <c:v>Private
for-profit</c:v>
                  </c:pt>
                </c:lvl>
                <c:lvl>
                  <c:pt idx="0">
                    <c:v>4-year or above</c:v>
                  </c:pt>
                  <c:pt idx="3">
                    <c:v>2-year</c:v>
                  </c:pt>
                  <c:pt idx="6">
                    <c:v>Less-than 2-year</c:v>
                  </c:pt>
                </c:lvl>
              </c:multiLvlStrCache>
            </c:multiLvlStrRef>
          </c:cat>
          <c:val>
            <c:numRef>
              <c:f>Sheet1!$E$2:$E$10</c:f>
              <c:numCache>
                <c:formatCode>0.0</c:formatCode>
                <c:ptCount val="9"/>
                <c:pt idx="0">
                  <c:v>18.899999999999999</c:v>
                </c:pt>
                <c:pt idx="1">
                  <c:v>36.799999999999997</c:v>
                </c:pt>
                <c:pt idx="2">
                  <c:v>31.3</c:v>
                </c:pt>
                <c:pt idx="3">
                  <c:v>29.1</c:v>
                </c:pt>
                <c:pt idx="4">
                  <c:v>31</c:v>
                </c:pt>
                <c:pt idx="5">
                  <c:v>29.6</c:v>
                </c:pt>
                <c:pt idx="6">
                  <c:v>45.2</c:v>
                </c:pt>
                <c:pt idx="7">
                  <c:v>47</c:v>
                </c:pt>
                <c:pt idx="8">
                  <c:v>38.4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Within $3,000 of Estimate 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Public</c:v>
                  </c:pt>
                  <c:pt idx="1">
                    <c:v>Private
non-profit</c:v>
                  </c:pt>
                  <c:pt idx="2">
                    <c:v>Private
for-profit</c:v>
                  </c:pt>
                  <c:pt idx="3">
                    <c:v>Public</c:v>
                  </c:pt>
                  <c:pt idx="4">
                    <c:v>Private
non-profit</c:v>
                  </c:pt>
                  <c:pt idx="5">
                    <c:v>Private
for-profit</c:v>
                  </c:pt>
                  <c:pt idx="6">
                    <c:v>Public</c:v>
                  </c:pt>
                  <c:pt idx="7">
                    <c:v>Private
non-profit</c:v>
                  </c:pt>
                  <c:pt idx="8">
                    <c:v>Private
for-profit</c:v>
                  </c:pt>
                </c:lvl>
                <c:lvl>
                  <c:pt idx="0">
                    <c:v>4-year or above</c:v>
                  </c:pt>
                  <c:pt idx="3">
                    <c:v>2-year</c:v>
                  </c:pt>
                  <c:pt idx="6">
                    <c:v>Less-than 2-year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0.0</c:formatCode>
                <c:ptCount val="9"/>
                <c:pt idx="0">
                  <c:v>71.599999999999994</c:v>
                </c:pt>
                <c:pt idx="1">
                  <c:v>55.4</c:v>
                </c:pt>
                <c:pt idx="2">
                  <c:v>60.6</c:v>
                </c:pt>
                <c:pt idx="3">
                  <c:v>63.2</c:v>
                </c:pt>
                <c:pt idx="4">
                  <c:v>53.1</c:v>
                </c:pt>
                <c:pt idx="5">
                  <c:v>58.5</c:v>
                </c:pt>
                <c:pt idx="6">
                  <c:v>40.799999999999997</c:v>
                </c:pt>
                <c:pt idx="7">
                  <c:v>48.5</c:v>
                </c:pt>
                <c:pt idx="8">
                  <c:v>45.8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Above Estimate By $3,000+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Public</c:v>
                  </c:pt>
                  <c:pt idx="1">
                    <c:v>Private
non-profit</c:v>
                  </c:pt>
                  <c:pt idx="2">
                    <c:v>Private
for-profit</c:v>
                  </c:pt>
                  <c:pt idx="3">
                    <c:v>Public</c:v>
                  </c:pt>
                  <c:pt idx="4">
                    <c:v>Private
non-profit</c:v>
                  </c:pt>
                  <c:pt idx="5">
                    <c:v>Private
for-profit</c:v>
                  </c:pt>
                  <c:pt idx="6">
                    <c:v>Public</c:v>
                  </c:pt>
                  <c:pt idx="7">
                    <c:v>Private
non-profit</c:v>
                  </c:pt>
                  <c:pt idx="8">
                    <c:v>Private
for-profit</c:v>
                  </c:pt>
                </c:lvl>
                <c:lvl>
                  <c:pt idx="0">
                    <c:v>4-year or above</c:v>
                  </c:pt>
                  <c:pt idx="3">
                    <c:v>2-year</c:v>
                  </c:pt>
                  <c:pt idx="6">
                    <c:v>Less-than 2-year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0.0</c:formatCode>
                <c:ptCount val="9"/>
                <c:pt idx="0">
                  <c:v>9.5</c:v>
                </c:pt>
                <c:pt idx="1">
                  <c:v>7.8</c:v>
                </c:pt>
                <c:pt idx="2">
                  <c:v>8.1</c:v>
                </c:pt>
                <c:pt idx="3">
                  <c:v>7.7</c:v>
                </c:pt>
                <c:pt idx="4">
                  <c:v>15.9</c:v>
                </c:pt>
                <c:pt idx="5">
                  <c:v>11.9</c:v>
                </c:pt>
                <c:pt idx="6">
                  <c:v>14</c:v>
                </c:pt>
                <c:pt idx="7">
                  <c:v>4.5</c:v>
                </c:pt>
                <c:pt idx="8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988096"/>
        <c:axId val="236988656"/>
      </c:barChart>
      <c:catAx>
        <c:axId val="2369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988656"/>
        <c:crosses val="autoZero"/>
        <c:auto val="1"/>
        <c:lblAlgn val="ctr"/>
        <c:lblOffset val="100"/>
        <c:noMultiLvlLbl val="0"/>
      </c:catAx>
      <c:valAx>
        <c:axId val="236988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9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Comparison of Living Cost Allowances to </a:t>
            </a:r>
            <a:r>
              <a:rPr lang="en-US" b="1" dirty="0" smtClean="0"/>
              <a:t>Estimated 9 Months </a:t>
            </a:r>
            <a:r>
              <a:rPr lang="en-US" b="1" dirty="0"/>
              <a:t>Living Costs, Philadelphia County, </a:t>
            </a:r>
            <a:r>
              <a:rPr lang="en-US" b="1" dirty="0" smtClean="0"/>
              <a:t>Pennsylvania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1332324971438"/>
          <c:y val="0.17493790479195695"/>
          <c:w val="0.87400350781212288"/>
          <c:h val="0.39453652843979797"/>
        </c:manualLayout>
      </c:layout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Estimated Living Cost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La Salle University</c:v>
                </c:pt>
                <c:pt idx="1">
                  <c:v>Natl Massage T Inst</c:v>
                </c:pt>
                <c:pt idx="2">
                  <c:v>Drexel University</c:v>
                </c:pt>
                <c:pt idx="3">
                  <c:v>Curtis Inst of Music</c:v>
                </c:pt>
                <c:pt idx="4">
                  <c:v>Temple University</c:v>
                </c:pt>
                <c:pt idx="5">
                  <c:v>Jna Inst of Culinary</c:v>
                </c:pt>
                <c:pt idx="6">
                  <c:v>Univ of Sciences</c:v>
                </c:pt>
                <c:pt idx="7">
                  <c:v>Star Career Acad</c:v>
                </c:pt>
                <c:pt idx="8">
                  <c:v>Hussian Sch of Art</c:v>
                </c:pt>
                <c:pt idx="9">
                  <c:v>Penn Acad Fine Arts</c:v>
                </c:pt>
                <c:pt idx="10">
                  <c:v>Prism Career Inst</c:v>
                </c:pt>
                <c:pt idx="11">
                  <c:v>Orleans Tech Inst</c:v>
                </c:pt>
                <c:pt idx="12">
                  <c:v>Moore Coll of Art</c:v>
                </c:pt>
                <c:pt idx="13">
                  <c:v>Saint Joseph's Univ</c:v>
                </c:pt>
                <c:pt idx="14">
                  <c:v>University of Penn</c:v>
                </c:pt>
                <c:pt idx="15">
                  <c:v>Lincoln Tech Inst</c:v>
                </c:pt>
                <c:pt idx="16">
                  <c:v>Philadelphia Univ</c:v>
                </c:pt>
                <c:pt idx="17">
                  <c:v>Restaurant Sch WHC</c:v>
                </c:pt>
                <c:pt idx="18">
                  <c:v>Aviation Inst Maint</c:v>
                </c:pt>
                <c:pt idx="19">
                  <c:v>Empire Beauty Sch</c:v>
                </c:pt>
                <c:pt idx="20">
                  <c:v>Chestnut Hill Coll</c:v>
                </c:pt>
                <c:pt idx="21">
                  <c:v>Univ of the Arts</c:v>
                </c:pt>
                <c:pt idx="22">
                  <c:v>ITT Technical Inst</c:v>
                </c:pt>
                <c:pt idx="23">
                  <c:v>Kaplan Career Inst</c:v>
                </c:pt>
                <c:pt idx="24">
                  <c:v>Art Inst of Phila.</c:v>
                </c:pt>
                <c:pt idx="25">
                  <c:v>Metro Career Ctr</c:v>
                </c:pt>
                <c:pt idx="26">
                  <c:v>Jean M Aveda Inst</c:v>
                </c:pt>
                <c:pt idx="27">
                  <c:v>Holy Family Univ</c:v>
                </c:pt>
                <c:pt idx="28">
                  <c:v>Comm Coll of Phila</c:v>
                </c:pt>
                <c:pt idx="29">
                  <c:v>Peirce College</c:v>
                </c:pt>
                <c:pt idx="30">
                  <c:v>LT Int Beauty Sch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16020</c:v>
                </c:pt>
                <c:pt idx="1">
                  <c:v>16020</c:v>
                </c:pt>
                <c:pt idx="2">
                  <c:v>16020</c:v>
                </c:pt>
                <c:pt idx="3">
                  <c:v>16020</c:v>
                </c:pt>
                <c:pt idx="4">
                  <c:v>16020</c:v>
                </c:pt>
                <c:pt idx="5">
                  <c:v>16020</c:v>
                </c:pt>
                <c:pt idx="6">
                  <c:v>16020</c:v>
                </c:pt>
                <c:pt idx="7">
                  <c:v>16020</c:v>
                </c:pt>
                <c:pt idx="8">
                  <c:v>16020</c:v>
                </c:pt>
                <c:pt idx="9">
                  <c:v>16020</c:v>
                </c:pt>
                <c:pt idx="10">
                  <c:v>16020</c:v>
                </c:pt>
                <c:pt idx="11">
                  <c:v>16020</c:v>
                </c:pt>
                <c:pt idx="12">
                  <c:v>16020</c:v>
                </c:pt>
                <c:pt idx="13">
                  <c:v>16020</c:v>
                </c:pt>
                <c:pt idx="14">
                  <c:v>16020</c:v>
                </c:pt>
                <c:pt idx="15">
                  <c:v>16020</c:v>
                </c:pt>
                <c:pt idx="16">
                  <c:v>16020</c:v>
                </c:pt>
                <c:pt idx="17">
                  <c:v>16020</c:v>
                </c:pt>
                <c:pt idx="18">
                  <c:v>16020</c:v>
                </c:pt>
                <c:pt idx="19">
                  <c:v>16020</c:v>
                </c:pt>
                <c:pt idx="20">
                  <c:v>16020</c:v>
                </c:pt>
                <c:pt idx="21">
                  <c:v>16020</c:v>
                </c:pt>
                <c:pt idx="22">
                  <c:v>16020</c:v>
                </c:pt>
                <c:pt idx="23">
                  <c:v>16020</c:v>
                </c:pt>
                <c:pt idx="24">
                  <c:v>16020</c:v>
                </c:pt>
                <c:pt idx="25">
                  <c:v>16020</c:v>
                </c:pt>
                <c:pt idx="26">
                  <c:v>16020</c:v>
                </c:pt>
                <c:pt idx="27">
                  <c:v>16020</c:v>
                </c:pt>
                <c:pt idx="28">
                  <c:v>16020</c:v>
                </c:pt>
                <c:pt idx="29">
                  <c:v>16020</c:v>
                </c:pt>
                <c:pt idx="30">
                  <c:v>16020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23856"/>
        <c:axId val="243724416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&amp; Board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Sheet1!$A$2:$A$32</c:f>
              <c:strCache>
                <c:ptCount val="31"/>
                <c:pt idx="0">
                  <c:v>La Salle University</c:v>
                </c:pt>
                <c:pt idx="1">
                  <c:v>Natl Massage T Inst</c:v>
                </c:pt>
                <c:pt idx="2">
                  <c:v>Drexel University</c:v>
                </c:pt>
                <c:pt idx="3">
                  <c:v>Curtis Inst of Music</c:v>
                </c:pt>
                <c:pt idx="4">
                  <c:v>Temple University</c:v>
                </c:pt>
                <c:pt idx="5">
                  <c:v>Jna Inst of Culinary</c:v>
                </c:pt>
                <c:pt idx="6">
                  <c:v>Univ of Sciences</c:v>
                </c:pt>
                <c:pt idx="7">
                  <c:v>Star Career Acad</c:v>
                </c:pt>
                <c:pt idx="8">
                  <c:v>Hussian Sch of Art</c:v>
                </c:pt>
                <c:pt idx="9">
                  <c:v>Penn Acad Fine Arts</c:v>
                </c:pt>
                <c:pt idx="10">
                  <c:v>Prism Career Inst</c:v>
                </c:pt>
                <c:pt idx="11">
                  <c:v>Orleans Tech Inst</c:v>
                </c:pt>
                <c:pt idx="12">
                  <c:v>Moore Coll of Art</c:v>
                </c:pt>
                <c:pt idx="13">
                  <c:v>Saint Joseph's Univ</c:v>
                </c:pt>
                <c:pt idx="14">
                  <c:v>University of Penn</c:v>
                </c:pt>
                <c:pt idx="15">
                  <c:v>Lincoln Tech Inst</c:v>
                </c:pt>
                <c:pt idx="16">
                  <c:v>Philadelphia Univ</c:v>
                </c:pt>
                <c:pt idx="17">
                  <c:v>Restaurant Sch WHC</c:v>
                </c:pt>
                <c:pt idx="18">
                  <c:v>Aviation Inst Maint</c:v>
                </c:pt>
                <c:pt idx="19">
                  <c:v>Empire Beauty Sch</c:v>
                </c:pt>
                <c:pt idx="20">
                  <c:v>Chestnut Hill Coll</c:v>
                </c:pt>
                <c:pt idx="21">
                  <c:v>Univ of the Arts</c:v>
                </c:pt>
                <c:pt idx="22">
                  <c:v>ITT Technical Inst</c:v>
                </c:pt>
                <c:pt idx="23">
                  <c:v>Kaplan Career Inst</c:v>
                </c:pt>
                <c:pt idx="24">
                  <c:v>Art Inst of Phila.</c:v>
                </c:pt>
                <c:pt idx="25">
                  <c:v>Metro Career Ctr</c:v>
                </c:pt>
                <c:pt idx="26">
                  <c:v>Jean M Aveda Inst</c:v>
                </c:pt>
                <c:pt idx="27">
                  <c:v>Holy Family Univ</c:v>
                </c:pt>
                <c:pt idx="28">
                  <c:v>Comm Coll of Phila</c:v>
                </c:pt>
                <c:pt idx="29">
                  <c:v>Peirce College</c:v>
                </c:pt>
                <c:pt idx="30">
                  <c:v>LT Int Beauty Sch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16200</c:v>
                </c:pt>
                <c:pt idx="1">
                  <c:v>11835</c:v>
                </c:pt>
                <c:pt idx="2">
                  <c:v>14415</c:v>
                </c:pt>
                <c:pt idx="3">
                  <c:v>13000</c:v>
                </c:pt>
                <c:pt idx="4">
                  <c:v>11410</c:v>
                </c:pt>
                <c:pt idx="5">
                  <c:v>12550</c:v>
                </c:pt>
                <c:pt idx="6">
                  <c:v>13578</c:v>
                </c:pt>
                <c:pt idx="7">
                  <c:v>10287</c:v>
                </c:pt>
                <c:pt idx="8">
                  <c:v>10578</c:v>
                </c:pt>
                <c:pt idx="9">
                  <c:v>12730</c:v>
                </c:pt>
                <c:pt idx="10">
                  <c:v>9549</c:v>
                </c:pt>
                <c:pt idx="11">
                  <c:v>9549</c:v>
                </c:pt>
                <c:pt idx="12">
                  <c:v>12790</c:v>
                </c:pt>
                <c:pt idx="13">
                  <c:v>13232</c:v>
                </c:pt>
                <c:pt idx="14">
                  <c:v>12922</c:v>
                </c:pt>
                <c:pt idx="15">
                  <c:v>9342</c:v>
                </c:pt>
                <c:pt idx="16">
                  <c:v>10514</c:v>
                </c:pt>
                <c:pt idx="17">
                  <c:v>9825</c:v>
                </c:pt>
                <c:pt idx="18">
                  <c:v>6510</c:v>
                </c:pt>
                <c:pt idx="19">
                  <c:v>6174</c:v>
                </c:pt>
                <c:pt idx="20">
                  <c:v>9008</c:v>
                </c:pt>
                <c:pt idx="21">
                  <c:v>9576</c:v>
                </c:pt>
                <c:pt idx="22">
                  <c:v>7495</c:v>
                </c:pt>
                <c:pt idx="23">
                  <c:v>5607</c:v>
                </c:pt>
                <c:pt idx="24">
                  <c:v>5610</c:v>
                </c:pt>
                <c:pt idx="25">
                  <c:v>7427</c:v>
                </c:pt>
                <c:pt idx="26">
                  <c:v>6993</c:v>
                </c:pt>
                <c:pt idx="27">
                  <c:v>8872</c:v>
                </c:pt>
                <c:pt idx="28">
                  <c:v>6660</c:v>
                </c:pt>
                <c:pt idx="29">
                  <c:v>6190</c:v>
                </c:pt>
                <c:pt idx="30">
                  <c:v>2997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Sheet1!$A$2:$A$32</c:f>
              <c:strCache>
                <c:ptCount val="31"/>
                <c:pt idx="0">
                  <c:v>La Salle University</c:v>
                </c:pt>
                <c:pt idx="1">
                  <c:v>Natl Massage T Inst</c:v>
                </c:pt>
                <c:pt idx="2">
                  <c:v>Drexel University</c:v>
                </c:pt>
                <c:pt idx="3">
                  <c:v>Curtis Inst of Music</c:v>
                </c:pt>
                <c:pt idx="4">
                  <c:v>Temple University</c:v>
                </c:pt>
                <c:pt idx="5">
                  <c:v>Jna Inst of Culinary</c:v>
                </c:pt>
                <c:pt idx="6">
                  <c:v>Univ of Sciences</c:v>
                </c:pt>
                <c:pt idx="7">
                  <c:v>Star Career Acad</c:v>
                </c:pt>
                <c:pt idx="8">
                  <c:v>Hussian Sch of Art</c:v>
                </c:pt>
                <c:pt idx="9">
                  <c:v>Penn Acad Fine Arts</c:v>
                </c:pt>
                <c:pt idx="10">
                  <c:v>Prism Career Inst</c:v>
                </c:pt>
                <c:pt idx="11">
                  <c:v>Orleans Tech Inst</c:v>
                </c:pt>
                <c:pt idx="12">
                  <c:v>Moore Coll of Art</c:v>
                </c:pt>
                <c:pt idx="13">
                  <c:v>Saint Joseph's Univ</c:v>
                </c:pt>
                <c:pt idx="14">
                  <c:v>University of Penn</c:v>
                </c:pt>
                <c:pt idx="15">
                  <c:v>Lincoln Tech Inst</c:v>
                </c:pt>
                <c:pt idx="16">
                  <c:v>Philadelphia Univ</c:v>
                </c:pt>
                <c:pt idx="17">
                  <c:v>Restaurant Sch WHC</c:v>
                </c:pt>
                <c:pt idx="18">
                  <c:v>Aviation Inst Maint</c:v>
                </c:pt>
                <c:pt idx="19">
                  <c:v>Empire Beauty Sch</c:v>
                </c:pt>
                <c:pt idx="20">
                  <c:v>Chestnut Hill Coll</c:v>
                </c:pt>
                <c:pt idx="21">
                  <c:v>Univ of the Arts</c:v>
                </c:pt>
                <c:pt idx="22">
                  <c:v>ITT Technical Inst</c:v>
                </c:pt>
                <c:pt idx="23">
                  <c:v>Kaplan Career Inst</c:v>
                </c:pt>
                <c:pt idx="24">
                  <c:v>Art Inst of Phila.</c:v>
                </c:pt>
                <c:pt idx="25">
                  <c:v>Metro Career Ctr</c:v>
                </c:pt>
                <c:pt idx="26">
                  <c:v>Jean M Aveda Inst</c:v>
                </c:pt>
                <c:pt idx="27">
                  <c:v>Holy Family Univ</c:v>
                </c:pt>
                <c:pt idx="28">
                  <c:v>Comm Coll of Phila</c:v>
                </c:pt>
                <c:pt idx="29">
                  <c:v>Peirce College</c:v>
                </c:pt>
                <c:pt idx="30">
                  <c:v>LT Int Beauty Sch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4050</c:v>
                </c:pt>
                <c:pt idx="1">
                  <c:v>7695</c:v>
                </c:pt>
                <c:pt idx="2">
                  <c:v>3950</c:v>
                </c:pt>
                <c:pt idx="3">
                  <c:v>5140</c:v>
                </c:pt>
                <c:pt idx="4">
                  <c:v>5790</c:v>
                </c:pt>
                <c:pt idx="5">
                  <c:v>4600</c:v>
                </c:pt>
                <c:pt idx="6">
                  <c:v>3396</c:v>
                </c:pt>
                <c:pt idx="7">
                  <c:v>5670</c:v>
                </c:pt>
                <c:pt idx="8">
                  <c:v>5164</c:v>
                </c:pt>
                <c:pt idx="9">
                  <c:v>2610</c:v>
                </c:pt>
                <c:pt idx="10">
                  <c:v>5265</c:v>
                </c:pt>
                <c:pt idx="11">
                  <c:v>5265</c:v>
                </c:pt>
                <c:pt idx="12">
                  <c:v>2000</c:v>
                </c:pt>
                <c:pt idx="13">
                  <c:v>1500</c:v>
                </c:pt>
                <c:pt idx="14">
                  <c:v>1798</c:v>
                </c:pt>
                <c:pt idx="15">
                  <c:v>5157</c:v>
                </c:pt>
                <c:pt idx="16">
                  <c:v>3820</c:v>
                </c:pt>
                <c:pt idx="17">
                  <c:v>4350</c:v>
                </c:pt>
                <c:pt idx="18">
                  <c:v>7056</c:v>
                </c:pt>
                <c:pt idx="19">
                  <c:v>6687</c:v>
                </c:pt>
                <c:pt idx="20">
                  <c:v>3100</c:v>
                </c:pt>
                <c:pt idx="21">
                  <c:v>2313</c:v>
                </c:pt>
                <c:pt idx="22">
                  <c:v>4383</c:v>
                </c:pt>
                <c:pt idx="23">
                  <c:v>6084</c:v>
                </c:pt>
                <c:pt idx="24">
                  <c:v>6078</c:v>
                </c:pt>
                <c:pt idx="25">
                  <c:v>4195</c:v>
                </c:pt>
                <c:pt idx="26">
                  <c:v>4176</c:v>
                </c:pt>
                <c:pt idx="27">
                  <c:v>1290</c:v>
                </c:pt>
                <c:pt idx="28">
                  <c:v>2695</c:v>
                </c:pt>
                <c:pt idx="29">
                  <c:v>1600</c:v>
                </c:pt>
                <c:pt idx="30">
                  <c:v>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43723856"/>
        <c:axId val="243724416"/>
      </c:barChart>
      <c:catAx>
        <c:axId val="2437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724416"/>
        <c:crosses val="autoZero"/>
        <c:auto val="1"/>
        <c:lblAlgn val="ctr"/>
        <c:lblOffset val="100"/>
        <c:noMultiLvlLbl val="0"/>
      </c:catAx>
      <c:valAx>
        <c:axId val="24372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7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Comparison of Living Cost Allowances to Estimated Living Costs, Milwaukee County, Wisconsin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1332324971438"/>
          <c:y val="0.17493790479195695"/>
          <c:w val="0.87400350781212288"/>
          <c:h val="0.39453652843979797"/>
        </c:manualLayout>
      </c:layout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Estimated Living Cost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Sheet1!$A$2:$A$26</c:f>
              <c:strCache>
                <c:ptCount val="25"/>
                <c:pt idx="0">
                  <c:v>Regency Beauty Inst</c:v>
                </c:pt>
                <c:pt idx="1">
                  <c:v>DeVry U-Wisconsin</c:v>
                </c:pt>
                <c:pt idx="2">
                  <c:v>Marquette U</c:v>
                </c:pt>
                <c:pt idx="3">
                  <c:v>Strayer U-Wisconsin</c:v>
                </c:pt>
                <c:pt idx="4">
                  <c:v>Milwaukee Career Coll</c:v>
                </c:pt>
                <c:pt idx="5">
                  <c:v>VICI Aveda Inst</c:v>
                </c:pt>
                <c:pt idx="6">
                  <c:v>Adv Inst of Hair Design</c:v>
                </c:pt>
                <c:pt idx="7">
                  <c:v>Inst of Beauty and Wellness</c:v>
                </c:pt>
                <c:pt idx="8">
                  <c:v>UW-Milwaukee</c:v>
                </c:pt>
                <c:pt idx="9">
                  <c:v>U of Phoenix-Milwaukee</c:v>
                </c:pt>
                <c:pt idx="10">
                  <c:v>Empire Beauty School</c:v>
                </c:pt>
                <c:pt idx="11">
                  <c:v>Milwaukee Sch of Engin</c:v>
                </c:pt>
                <c:pt idx="12">
                  <c:v>Visions in Hair Design Inst</c:v>
                </c:pt>
                <c:pt idx="13">
                  <c:v>Alverno C</c:v>
                </c:pt>
                <c:pt idx="14">
                  <c:v>Cardinal Stritch U</c:v>
                </c:pt>
                <c:pt idx="15">
                  <c:v>Wisconsin Lutheran</c:v>
                </c:pt>
                <c:pt idx="16">
                  <c:v>ITT Tech Inst-Germantown</c:v>
                </c:pt>
                <c:pt idx="17">
                  <c:v>ITT Tech Inst-Greenfield</c:v>
                </c:pt>
                <c:pt idx="18">
                  <c:v>The Art Inst of Wisconsin</c:v>
                </c:pt>
                <c:pt idx="19">
                  <c:v>Milwaukee Area Tech Coll</c:v>
                </c:pt>
                <c:pt idx="20">
                  <c:v>Mount Mary U</c:v>
                </c:pt>
                <c:pt idx="21">
                  <c:v>Milwaukee Inst of Art &amp; Des</c:v>
                </c:pt>
                <c:pt idx="22">
                  <c:v>Bryant &amp; Stratton-Bayshore</c:v>
                </c:pt>
                <c:pt idx="23">
                  <c:v>Bryant &amp; Stratton-Wauwatosa</c:v>
                </c:pt>
                <c:pt idx="24">
                  <c:v>Bryant &amp; Stratton-Milwaukee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12753</c:v>
                </c:pt>
                <c:pt idx="1">
                  <c:v>12753</c:v>
                </c:pt>
                <c:pt idx="2">
                  <c:v>12753</c:v>
                </c:pt>
                <c:pt idx="3">
                  <c:v>12753</c:v>
                </c:pt>
                <c:pt idx="4">
                  <c:v>12753</c:v>
                </c:pt>
                <c:pt idx="5">
                  <c:v>12753</c:v>
                </c:pt>
                <c:pt idx="6">
                  <c:v>12753</c:v>
                </c:pt>
                <c:pt idx="7">
                  <c:v>12753</c:v>
                </c:pt>
                <c:pt idx="8">
                  <c:v>12753</c:v>
                </c:pt>
                <c:pt idx="9">
                  <c:v>12753</c:v>
                </c:pt>
                <c:pt idx="10">
                  <c:v>12753</c:v>
                </c:pt>
                <c:pt idx="11">
                  <c:v>12753</c:v>
                </c:pt>
                <c:pt idx="12">
                  <c:v>12753</c:v>
                </c:pt>
                <c:pt idx="13">
                  <c:v>12753</c:v>
                </c:pt>
                <c:pt idx="14">
                  <c:v>12753</c:v>
                </c:pt>
                <c:pt idx="15">
                  <c:v>12753</c:v>
                </c:pt>
                <c:pt idx="16">
                  <c:v>12753</c:v>
                </c:pt>
                <c:pt idx="17">
                  <c:v>12753</c:v>
                </c:pt>
                <c:pt idx="18">
                  <c:v>12753</c:v>
                </c:pt>
                <c:pt idx="19">
                  <c:v>12753</c:v>
                </c:pt>
                <c:pt idx="20">
                  <c:v>12753</c:v>
                </c:pt>
                <c:pt idx="21">
                  <c:v>12753</c:v>
                </c:pt>
                <c:pt idx="22">
                  <c:v>12753</c:v>
                </c:pt>
                <c:pt idx="23">
                  <c:v>12753</c:v>
                </c:pt>
                <c:pt idx="24">
                  <c:v>12753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27776"/>
        <c:axId val="243728336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&amp; Board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Regency Beauty Inst</c:v>
                </c:pt>
                <c:pt idx="1">
                  <c:v>DeVry U-Wisconsin</c:v>
                </c:pt>
                <c:pt idx="2">
                  <c:v>Marquette U</c:v>
                </c:pt>
                <c:pt idx="3">
                  <c:v>Strayer U-Wisconsin</c:v>
                </c:pt>
                <c:pt idx="4">
                  <c:v>Milwaukee Career Coll</c:v>
                </c:pt>
                <c:pt idx="5">
                  <c:v>VICI Aveda Inst</c:v>
                </c:pt>
                <c:pt idx="6">
                  <c:v>Adv Inst of Hair Design</c:v>
                </c:pt>
                <c:pt idx="7">
                  <c:v>Inst of Beauty and Wellness</c:v>
                </c:pt>
                <c:pt idx="8">
                  <c:v>UW-Milwaukee</c:v>
                </c:pt>
                <c:pt idx="9">
                  <c:v>U of Phoenix-Milwaukee</c:v>
                </c:pt>
                <c:pt idx="10">
                  <c:v>Empire Beauty School</c:v>
                </c:pt>
                <c:pt idx="11">
                  <c:v>Milwaukee Sch of Engin</c:v>
                </c:pt>
                <c:pt idx="12">
                  <c:v>Visions in Hair Design Inst</c:v>
                </c:pt>
                <c:pt idx="13">
                  <c:v>Alverno C</c:v>
                </c:pt>
                <c:pt idx="14">
                  <c:v>Cardinal Stritch U</c:v>
                </c:pt>
                <c:pt idx="15">
                  <c:v>Wisconsin Lutheran</c:v>
                </c:pt>
                <c:pt idx="16">
                  <c:v>ITT Tech Inst-Germantown</c:v>
                </c:pt>
                <c:pt idx="17">
                  <c:v>ITT Tech Inst-Greenfield</c:v>
                </c:pt>
                <c:pt idx="18">
                  <c:v>The Art Inst of Wisconsin</c:v>
                </c:pt>
                <c:pt idx="19">
                  <c:v>Milwaukee Area Tech Coll</c:v>
                </c:pt>
                <c:pt idx="20">
                  <c:v>Mount Mary U</c:v>
                </c:pt>
                <c:pt idx="21">
                  <c:v>Milwaukee Inst of Art &amp; Des</c:v>
                </c:pt>
                <c:pt idx="22">
                  <c:v>Bryant &amp; Stratton-Bayshore</c:v>
                </c:pt>
                <c:pt idx="23">
                  <c:v>Bryant &amp; Stratton-Wauwatosa</c:v>
                </c:pt>
                <c:pt idx="24">
                  <c:v>Bryant &amp; Stratton-Milwaukee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13374</c:v>
                </c:pt>
                <c:pt idx="1">
                  <c:v>10312</c:v>
                </c:pt>
                <c:pt idx="2">
                  <c:v>11476</c:v>
                </c:pt>
                <c:pt idx="3">
                  <c:v>10917</c:v>
                </c:pt>
                <c:pt idx="4">
                  <c:v>9550</c:v>
                </c:pt>
                <c:pt idx="5">
                  <c:v>9549</c:v>
                </c:pt>
                <c:pt idx="6">
                  <c:v>9549</c:v>
                </c:pt>
                <c:pt idx="7">
                  <c:v>7578</c:v>
                </c:pt>
                <c:pt idx="8">
                  <c:v>9136</c:v>
                </c:pt>
                <c:pt idx="9">
                  <c:v>6230</c:v>
                </c:pt>
                <c:pt idx="10">
                  <c:v>6174</c:v>
                </c:pt>
                <c:pt idx="11">
                  <c:v>8271</c:v>
                </c:pt>
                <c:pt idx="12">
                  <c:v>8055</c:v>
                </c:pt>
                <c:pt idx="13">
                  <c:v>7652</c:v>
                </c:pt>
                <c:pt idx="14">
                  <c:v>5780</c:v>
                </c:pt>
                <c:pt idx="15">
                  <c:v>5740</c:v>
                </c:pt>
                <c:pt idx="16">
                  <c:v>7495</c:v>
                </c:pt>
                <c:pt idx="17">
                  <c:v>7495</c:v>
                </c:pt>
                <c:pt idx="18">
                  <c:v>5610</c:v>
                </c:pt>
                <c:pt idx="19">
                  <c:v>7500</c:v>
                </c:pt>
                <c:pt idx="20">
                  <c:v>6972</c:v>
                </c:pt>
                <c:pt idx="21">
                  <c:v>7680</c:v>
                </c:pt>
                <c:pt idx="22">
                  <c:v>3500</c:v>
                </c:pt>
                <c:pt idx="23">
                  <c:v>3500</c:v>
                </c:pt>
                <c:pt idx="24">
                  <c:v>3500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Regency Beauty Inst</c:v>
                </c:pt>
                <c:pt idx="1">
                  <c:v>DeVry U-Wisconsin</c:v>
                </c:pt>
                <c:pt idx="2">
                  <c:v>Marquette U</c:v>
                </c:pt>
                <c:pt idx="3">
                  <c:v>Strayer U-Wisconsin</c:v>
                </c:pt>
                <c:pt idx="4">
                  <c:v>Milwaukee Career Coll</c:v>
                </c:pt>
                <c:pt idx="5">
                  <c:v>VICI Aveda Inst</c:v>
                </c:pt>
                <c:pt idx="6">
                  <c:v>Adv Inst of Hair Design</c:v>
                </c:pt>
                <c:pt idx="7">
                  <c:v>Inst of Beauty and Wellness</c:v>
                </c:pt>
                <c:pt idx="8">
                  <c:v>UW-Milwaukee</c:v>
                </c:pt>
                <c:pt idx="9">
                  <c:v>U of Phoenix-Milwaukee</c:v>
                </c:pt>
                <c:pt idx="10">
                  <c:v>Empire Beauty School</c:v>
                </c:pt>
                <c:pt idx="11">
                  <c:v>Milwaukee Sch of Engin</c:v>
                </c:pt>
                <c:pt idx="12">
                  <c:v>Visions in Hair Design Inst</c:v>
                </c:pt>
                <c:pt idx="13">
                  <c:v>Alverno C</c:v>
                </c:pt>
                <c:pt idx="14">
                  <c:v>Cardinal Stritch U</c:v>
                </c:pt>
                <c:pt idx="15">
                  <c:v>Wisconsin Lutheran</c:v>
                </c:pt>
                <c:pt idx="16">
                  <c:v>ITT Tech Inst-Germantown</c:v>
                </c:pt>
                <c:pt idx="17">
                  <c:v>ITT Tech Inst-Greenfield</c:v>
                </c:pt>
                <c:pt idx="18">
                  <c:v>The Art Inst of Wisconsin</c:v>
                </c:pt>
                <c:pt idx="19">
                  <c:v>Milwaukee Area Tech Coll</c:v>
                </c:pt>
                <c:pt idx="20">
                  <c:v>Mount Mary U</c:v>
                </c:pt>
                <c:pt idx="21">
                  <c:v>Milwaukee Inst of Art &amp; Des</c:v>
                </c:pt>
                <c:pt idx="22">
                  <c:v>Bryant &amp; Stratton-Bayshore</c:v>
                </c:pt>
                <c:pt idx="23">
                  <c:v>Bryant &amp; Stratton-Wauwatosa</c:v>
                </c:pt>
                <c:pt idx="24">
                  <c:v>Bryant &amp; Stratton-Milwaukee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7902</c:v>
                </c:pt>
                <c:pt idx="1">
                  <c:v>6340</c:v>
                </c:pt>
                <c:pt idx="2">
                  <c:v>4640</c:v>
                </c:pt>
                <c:pt idx="3">
                  <c:v>4302</c:v>
                </c:pt>
                <c:pt idx="4">
                  <c:v>5266</c:v>
                </c:pt>
                <c:pt idx="5">
                  <c:v>5265</c:v>
                </c:pt>
                <c:pt idx="6">
                  <c:v>5265</c:v>
                </c:pt>
                <c:pt idx="7">
                  <c:v>6660</c:v>
                </c:pt>
                <c:pt idx="8">
                  <c:v>4634</c:v>
                </c:pt>
                <c:pt idx="9">
                  <c:v>6830</c:v>
                </c:pt>
                <c:pt idx="10">
                  <c:v>6687</c:v>
                </c:pt>
                <c:pt idx="11">
                  <c:v>4431</c:v>
                </c:pt>
                <c:pt idx="12">
                  <c:v>4473</c:v>
                </c:pt>
                <c:pt idx="13">
                  <c:v>4572</c:v>
                </c:pt>
                <c:pt idx="14">
                  <c:v>6262</c:v>
                </c:pt>
                <c:pt idx="15">
                  <c:v>6220</c:v>
                </c:pt>
                <c:pt idx="16">
                  <c:v>4383</c:v>
                </c:pt>
                <c:pt idx="17">
                  <c:v>4383</c:v>
                </c:pt>
                <c:pt idx="18">
                  <c:v>6078</c:v>
                </c:pt>
                <c:pt idx="19">
                  <c:v>3725</c:v>
                </c:pt>
                <c:pt idx="20">
                  <c:v>3476</c:v>
                </c:pt>
                <c:pt idx="21">
                  <c:v>2500</c:v>
                </c:pt>
                <c:pt idx="22">
                  <c:v>1680</c:v>
                </c:pt>
                <c:pt idx="23">
                  <c:v>1680</c:v>
                </c:pt>
                <c:pt idx="24">
                  <c:v>1680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3727776"/>
        <c:axId val="243728336"/>
      </c:barChart>
      <c:catAx>
        <c:axId val="2437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728336"/>
        <c:crosses val="autoZero"/>
        <c:auto val="1"/>
        <c:lblAlgn val="ctr"/>
        <c:lblOffset val="100"/>
        <c:noMultiLvlLbl val="0"/>
      </c:catAx>
      <c:valAx>
        <c:axId val="24372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72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Comparison of Living Cost Allowances to Estimated Living Costs, Washington, DC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01332324971438"/>
          <c:y val="0.17493790479195695"/>
          <c:w val="0.87400350781212288"/>
          <c:h val="0.39453652843979797"/>
        </c:manualLayout>
      </c:layout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Estimated Living Cost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Sheet1!$A$2:$A$19</c:f>
              <c:strCache>
                <c:ptCount val="18"/>
                <c:pt idx="0">
                  <c:v>Natl Consv Dram Arts</c:v>
                </c:pt>
                <c:pt idx="1">
                  <c:v>UDC</c:v>
                </c:pt>
                <c:pt idx="2">
                  <c:v>Tech Learning Ctrs Inc</c:v>
                </c:pt>
                <c:pt idx="3">
                  <c:v>Catholic U</c:v>
                </c:pt>
                <c:pt idx="4">
                  <c:v>Gallaudet U</c:v>
                </c:pt>
                <c:pt idx="5">
                  <c:v>Trinity Washington U</c:v>
                </c:pt>
                <c:pt idx="6">
                  <c:v>American U</c:v>
                </c:pt>
                <c:pt idx="7">
                  <c:v>Strayer U-Global Region</c:v>
                </c:pt>
                <c:pt idx="8">
                  <c:v>Strayer U-DC</c:v>
                </c:pt>
                <c:pt idx="9">
                  <c:v>Corcoran Coll Art &amp; Des</c:v>
                </c:pt>
                <c:pt idx="10">
                  <c:v>U of Phoenix-DC Campus</c:v>
                </c:pt>
                <c:pt idx="11">
                  <c:v>George Washington U</c:v>
                </c:pt>
                <c:pt idx="12">
                  <c:v>Radians College</c:v>
                </c:pt>
                <c:pt idx="13">
                  <c:v>Career Technical Inst</c:v>
                </c:pt>
                <c:pt idx="14">
                  <c:v>U of the Potomac-DC</c:v>
                </c:pt>
                <c:pt idx="15">
                  <c:v>Bennett Career Inst</c:v>
                </c:pt>
                <c:pt idx="16">
                  <c:v>Howard University*</c:v>
                </c:pt>
                <c:pt idx="17">
                  <c:v>Georgetown University*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20394</c:v>
                </c:pt>
                <c:pt idx="1">
                  <c:v>20394</c:v>
                </c:pt>
                <c:pt idx="2">
                  <c:v>20394</c:v>
                </c:pt>
                <c:pt idx="3">
                  <c:v>20394</c:v>
                </c:pt>
                <c:pt idx="4">
                  <c:v>20394</c:v>
                </c:pt>
                <c:pt idx="5">
                  <c:v>20394</c:v>
                </c:pt>
                <c:pt idx="6">
                  <c:v>20394</c:v>
                </c:pt>
                <c:pt idx="7">
                  <c:v>20394</c:v>
                </c:pt>
                <c:pt idx="8">
                  <c:v>20394</c:v>
                </c:pt>
                <c:pt idx="9">
                  <c:v>20394</c:v>
                </c:pt>
                <c:pt idx="10">
                  <c:v>20394</c:v>
                </c:pt>
                <c:pt idx="11">
                  <c:v>20394</c:v>
                </c:pt>
                <c:pt idx="12">
                  <c:v>20394</c:v>
                </c:pt>
                <c:pt idx="13">
                  <c:v>20394</c:v>
                </c:pt>
                <c:pt idx="14">
                  <c:v>20394</c:v>
                </c:pt>
                <c:pt idx="15">
                  <c:v>20394</c:v>
                </c:pt>
                <c:pt idx="16">
                  <c:v>20394</c:v>
                </c:pt>
                <c:pt idx="17">
                  <c:v>20394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517888"/>
        <c:axId val="243518448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&amp; Board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Natl Consv Dram Arts</c:v>
                </c:pt>
                <c:pt idx="1">
                  <c:v>UDC</c:v>
                </c:pt>
                <c:pt idx="2">
                  <c:v>Tech Learning Ctrs Inc</c:v>
                </c:pt>
                <c:pt idx="3">
                  <c:v>Catholic U</c:v>
                </c:pt>
                <c:pt idx="4">
                  <c:v>Gallaudet U</c:v>
                </c:pt>
                <c:pt idx="5">
                  <c:v>Trinity Washington U</c:v>
                </c:pt>
                <c:pt idx="6">
                  <c:v>American U</c:v>
                </c:pt>
                <c:pt idx="7">
                  <c:v>Strayer U-Global Region</c:v>
                </c:pt>
                <c:pt idx="8">
                  <c:v>Strayer U-DC</c:v>
                </c:pt>
                <c:pt idx="9">
                  <c:v>Corcoran Coll Art &amp; Des</c:v>
                </c:pt>
                <c:pt idx="10">
                  <c:v>U of Phoenix-DC Campus</c:v>
                </c:pt>
                <c:pt idx="11">
                  <c:v>George Washington U</c:v>
                </c:pt>
                <c:pt idx="12">
                  <c:v>Radians College</c:v>
                </c:pt>
                <c:pt idx="13">
                  <c:v>Career Technical Inst</c:v>
                </c:pt>
                <c:pt idx="14">
                  <c:v>U of the Potomac-DC</c:v>
                </c:pt>
                <c:pt idx="15">
                  <c:v>Bennett Career Inst</c:v>
                </c:pt>
                <c:pt idx="16">
                  <c:v>Howard University*</c:v>
                </c:pt>
                <c:pt idx="17">
                  <c:v>Georgetown University*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13029</c:v>
                </c:pt>
                <c:pt idx="1">
                  <c:v>15375</c:v>
                </c:pt>
                <c:pt idx="2">
                  <c:v>11790</c:v>
                </c:pt>
                <c:pt idx="3">
                  <c:v>14326</c:v>
                </c:pt>
                <c:pt idx="4">
                  <c:v>11580</c:v>
                </c:pt>
                <c:pt idx="5">
                  <c:v>9513</c:v>
                </c:pt>
                <c:pt idx="6">
                  <c:v>14180</c:v>
                </c:pt>
                <c:pt idx="7">
                  <c:v>10917</c:v>
                </c:pt>
                <c:pt idx="8">
                  <c:v>10917</c:v>
                </c:pt>
                <c:pt idx="9">
                  <c:v>9800</c:v>
                </c:pt>
                <c:pt idx="10">
                  <c:v>6230</c:v>
                </c:pt>
                <c:pt idx="11">
                  <c:v>11378</c:v>
                </c:pt>
                <c:pt idx="12">
                  <c:v>5967</c:v>
                </c:pt>
                <c:pt idx="13">
                  <c:v>10503</c:v>
                </c:pt>
                <c:pt idx="14">
                  <c:v>6240</c:v>
                </c:pt>
                <c:pt idx="15">
                  <c:v>8397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Natl Consv Dram Arts</c:v>
                </c:pt>
                <c:pt idx="1">
                  <c:v>UDC</c:v>
                </c:pt>
                <c:pt idx="2">
                  <c:v>Tech Learning Ctrs Inc</c:v>
                </c:pt>
                <c:pt idx="3">
                  <c:v>Catholic U</c:v>
                </c:pt>
                <c:pt idx="4">
                  <c:v>Gallaudet U</c:v>
                </c:pt>
                <c:pt idx="5">
                  <c:v>Trinity Washington U</c:v>
                </c:pt>
                <c:pt idx="6">
                  <c:v>American U</c:v>
                </c:pt>
                <c:pt idx="7">
                  <c:v>Strayer U-Global Region</c:v>
                </c:pt>
                <c:pt idx="8">
                  <c:v>Strayer U-DC</c:v>
                </c:pt>
                <c:pt idx="9">
                  <c:v>Corcoran Coll Art &amp; Des</c:v>
                </c:pt>
                <c:pt idx="10">
                  <c:v>U of Phoenix-DC Campus</c:v>
                </c:pt>
                <c:pt idx="11">
                  <c:v>George Washington U</c:v>
                </c:pt>
                <c:pt idx="12">
                  <c:v>Radians College</c:v>
                </c:pt>
                <c:pt idx="13">
                  <c:v>Career Technical Inst</c:v>
                </c:pt>
                <c:pt idx="14">
                  <c:v>U of the Potomac-DC</c:v>
                </c:pt>
                <c:pt idx="15">
                  <c:v>Bennett Career Inst</c:v>
                </c:pt>
                <c:pt idx="16">
                  <c:v>Howard University*</c:v>
                </c:pt>
                <c:pt idx="17">
                  <c:v>Georgetown University*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7313</c:v>
                </c:pt>
                <c:pt idx="1">
                  <c:v>3538</c:v>
                </c:pt>
                <c:pt idx="2">
                  <c:v>5634</c:v>
                </c:pt>
                <c:pt idx="3">
                  <c:v>2550</c:v>
                </c:pt>
                <c:pt idx="4">
                  <c:v>5208</c:v>
                </c:pt>
                <c:pt idx="5">
                  <c:v>6192</c:v>
                </c:pt>
                <c:pt idx="6">
                  <c:v>1179</c:v>
                </c:pt>
                <c:pt idx="7">
                  <c:v>4302</c:v>
                </c:pt>
                <c:pt idx="8">
                  <c:v>4302</c:v>
                </c:pt>
                <c:pt idx="9">
                  <c:v>4200</c:v>
                </c:pt>
                <c:pt idx="10">
                  <c:v>6830</c:v>
                </c:pt>
                <c:pt idx="11">
                  <c:v>1450</c:v>
                </c:pt>
                <c:pt idx="12">
                  <c:v>6696</c:v>
                </c:pt>
                <c:pt idx="13">
                  <c:v>1980</c:v>
                </c:pt>
                <c:pt idx="14">
                  <c:v>3684</c:v>
                </c:pt>
                <c:pt idx="15">
                  <c:v>990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3517888"/>
        <c:axId val="243518448"/>
      </c:barChart>
      <c:catAx>
        <c:axId val="24351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518448"/>
        <c:crosses val="autoZero"/>
        <c:auto val="1"/>
        <c:lblAlgn val="ctr"/>
        <c:lblOffset val="100"/>
        <c:noMultiLvlLbl val="0"/>
      </c:catAx>
      <c:valAx>
        <c:axId val="24351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51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30986344098292"/>
          <c:y val="5.2710913286901639E-2"/>
          <c:w val="0.62327094982692377"/>
          <c:h val="0.84167283718249408"/>
        </c:manualLayout>
      </c:layout>
      <c:lineChart>
        <c:grouping val="standard"/>
        <c:varyColors val="0"/>
        <c:ser>
          <c:idx val="1"/>
          <c:order val="0"/>
          <c:tx>
            <c:strRef>
              <c:f>Sheet1!$K$7</c:f>
              <c:strCache>
                <c:ptCount val="1"/>
                <c:pt idx="0">
                  <c:v>Public 4-year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Sheet1!$L$6:$S$6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Sheet1!$L$7:$S$7</c:f>
              <c:numCache>
                <c:formatCode>#,##0</c:formatCode>
                <c:ptCount val="8"/>
                <c:pt idx="0">
                  <c:v>9369</c:v>
                </c:pt>
                <c:pt idx="1">
                  <c:v>9812</c:v>
                </c:pt>
                <c:pt idx="2">
                  <c:v>10300</c:v>
                </c:pt>
                <c:pt idx="3">
                  <c:v>10848</c:v>
                </c:pt>
                <c:pt idx="4">
                  <c:v>11233</c:v>
                </c:pt>
                <c:pt idx="5">
                  <c:v>11574</c:v>
                </c:pt>
                <c:pt idx="6">
                  <c:v>11916</c:v>
                </c:pt>
                <c:pt idx="7">
                  <c:v>12148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Sheet1!$K$8</c:f>
              <c:strCache>
                <c:ptCount val="1"/>
                <c:pt idx="0">
                  <c:v>Public 2-year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Sheet1!$L$6:$S$6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Sheet1!$L$8:$S$8</c:f>
              <c:numCache>
                <c:formatCode>#,##0</c:formatCode>
                <c:ptCount val="8"/>
                <c:pt idx="0">
                  <c:v>6987</c:v>
                </c:pt>
                <c:pt idx="1">
                  <c:v>7357</c:v>
                </c:pt>
                <c:pt idx="2">
                  <c:v>7734</c:v>
                </c:pt>
                <c:pt idx="3">
                  <c:v>8056</c:v>
                </c:pt>
                <c:pt idx="4">
                  <c:v>8420</c:v>
                </c:pt>
                <c:pt idx="5">
                  <c:v>8651</c:v>
                </c:pt>
                <c:pt idx="6">
                  <c:v>8947</c:v>
                </c:pt>
                <c:pt idx="7">
                  <c:v>9175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Sheet1!$K$9</c:f>
              <c:strCache>
                <c:ptCount val="1"/>
                <c:pt idx="0">
                  <c:v>Private nonprofit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Sheet1!$L$6:$S$6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Sheet1!$L$9:$S$9</c:f>
              <c:numCache>
                <c:formatCode>#,##0</c:formatCode>
                <c:ptCount val="8"/>
                <c:pt idx="0">
                  <c:v>9302</c:v>
                </c:pt>
                <c:pt idx="1">
                  <c:v>9731</c:v>
                </c:pt>
                <c:pt idx="2">
                  <c:v>10202</c:v>
                </c:pt>
                <c:pt idx="3">
                  <c:v>10600</c:v>
                </c:pt>
                <c:pt idx="4">
                  <c:v>10993</c:v>
                </c:pt>
                <c:pt idx="5">
                  <c:v>11337</c:v>
                </c:pt>
                <c:pt idx="6">
                  <c:v>11695</c:v>
                </c:pt>
                <c:pt idx="7">
                  <c:v>12045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650544"/>
        <c:axId val="237218704"/>
      </c:lineChart>
      <c:catAx>
        <c:axId val="23665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218704"/>
        <c:crosses val="autoZero"/>
        <c:auto val="1"/>
        <c:lblAlgn val="ctr"/>
        <c:lblOffset val="100"/>
        <c:noMultiLvlLbl val="0"/>
      </c:catAx>
      <c:valAx>
        <c:axId val="237218704"/>
        <c:scaling>
          <c:orientation val="minMax"/>
          <c:max val="1600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3665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242649016699"/>
          <c:y val="0.28152650977699267"/>
          <c:w val="0.22694092586252806"/>
          <c:h val="0.323980807742354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165167606569"/>
          <c:y val="5.8533490158659239E-2"/>
          <c:w val="0.63060833817852258"/>
          <c:h val="0.84668830598772149"/>
        </c:manualLayout>
      </c:layout>
      <c:lineChart>
        <c:grouping val="standard"/>
        <c:varyColors val="0"/>
        <c:ser>
          <c:idx val="0"/>
          <c:order val="0"/>
          <c:tx>
            <c:strRef>
              <c:f>Sheet1!$K$12</c:f>
              <c:strCache>
                <c:ptCount val="1"/>
                <c:pt idx="0">
                  <c:v>Public 4-year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Sheet1!$L$11:$S$11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Sheet1!$L$12:$S$12</c:f>
              <c:numCache>
                <c:formatCode>#,##0</c:formatCode>
                <c:ptCount val="8"/>
                <c:pt idx="0">
                  <c:v>10879</c:v>
                </c:pt>
                <c:pt idx="1">
                  <c:v>11228</c:v>
                </c:pt>
                <c:pt idx="2">
                  <c:v>11888</c:v>
                </c:pt>
                <c:pt idx="3">
                  <c:v>12341</c:v>
                </c:pt>
                <c:pt idx="4">
                  <c:v>12500</c:v>
                </c:pt>
                <c:pt idx="5">
                  <c:v>12793</c:v>
                </c:pt>
                <c:pt idx="6">
                  <c:v>13072</c:v>
                </c:pt>
                <c:pt idx="7">
                  <c:v>13354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Sheet1!$K$13</c:f>
              <c:strCache>
                <c:ptCount val="1"/>
                <c:pt idx="0">
                  <c:v>Public 2-year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Sheet1!$L$11:$S$11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Sheet1!$L$13:$S$13</c:f>
              <c:numCache>
                <c:formatCode>#,##0</c:formatCode>
                <c:ptCount val="8"/>
                <c:pt idx="0">
                  <c:v>9648</c:v>
                </c:pt>
                <c:pt idx="1">
                  <c:v>10054</c:v>
                </c:pt>
                <c:pt idx="2">
                  <c:v>10602</c:v>
                </c:pt>
                <c:pt idx="3">
                  <c:v>11086</c:v>
                </c:pt>
                <c:pt idx="4">
                  <c:v>11330</c:v>
                </c:pt>
                <c:pt idx="5">
                  <c:v>11530</c:v>
                </c:pt>
                <c:pt idx="6">
                  <c:v>11744</c:v>
                </c:pt>
                <c:pt idx="7">
                  <c:v>11766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Sheet1!$K$14</c:f>
              <c:strCache>
                <c:ptCount val="1"/>
                <c:pt idx="0">
                  <c:v>Private nonprofit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Sheet1!$L$11:$S$11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Sheet1!$L$14:$S$14</c:f>
              <c:numCache>
                <c:formatCode>#,##0</c:formatCode>
                <c:ptCount val="8"/>
                <c:pt idx="0">
                  <c:v>10507</c:v>
                </c:pt>
                <c:pt idx="1">
                  <c:v>11034</c:v>
                </c:pt>
                <c:pt idx="2">
                  <c:v>11658</c:v>
                </c:pt>
                <c:pt idx="3">
                  <c:v>12028</c:v>
                </c:pt>
                <c:pt idx="4">
                  <c:v>12456</c:v>
                </c:pt>
                <c:pt idx="5">
                  <c:v>12761</c:v>
                </c:pt>
                <c:pt idx="6">
                  <c:v>13001</c:v>
                </c:pt>
                <c:pt idx="7">
                  <c:v>13173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Sheet1!$K$15</c:f>
              <c:strCache>
                <c:ptCount val="1"/>
                <c:pt idx="0">
                  <c:v>For-profit (academic year)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Sheet1!$L$11:$S$11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Sheet1!$L$15:$S$15</c:f>
              <c:numCache>
                <c:formatCode>#,##0</c:formatCode>
                <c:ptCount val="8"/>
                <c:pt idx="0">
                  <c:v>11809</c:v>
                </c:pt>
                <c:pt idx="1">
                  <c:v>12317</c:v>
                </c:pt>
                <c:pt idx="2">
                  <c:v>12866</c:v>
                </c:pt>
                <c:pt idx="3">
                  <c:v>13469</c:v>
                </c:pt>
                <c:pt idx="4">
                  <c:v>13254</c:v>
                </c:pt>
                <c:pt idx="5">
                  <c:v>12306</c:v>
                </c:pt>
                <c:pt idx="6">
                  <c:v>12356</c:v>
                </c:pt>
                <c:pt idx="7">
                  <c:v>12430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Sheet1!$K$16</c:f>
              <c:strCache>
                <c:ptCount val="1"/>
                <c:pt idx="0">
                  <c:v>For-profit (program)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Sheet1!$L$11:$S$11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Sheet1!$L$16:$S$16</c:f>
              <c:numCache>
                <c:formatCode>#,##0</c:formatCode>
                <c:ptCount val="8"/>
                <c:pt idx="0">
                  <c:v>8195</c:v>
                </c:pt>
                <c:pt idx="1">
                  <c:v>8327</c:v>
                </c:pt>
                <c:pt idx="2">
                  <c:v>9102</c:v>
                </c:pt>
                <c:pt idx="3">
                  <c:v>10030</c:v>
                </c:pt>
                <c:pt idx="4">
                  <c:v>11098</c:v>
                </c:pt>
                <c:pt idx="5">
                  <c:v>11229</c:v>
                </c:pt>
                <c:pt idx="6">
                  <c:v>11461</c:v>
                </c:pt>
                <c:pt idx="7">
                  <c:v>11853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522928"/>
        <c:axId val="243523488"/>
      </c:lineChart>
      <c:catAx>
        <c:axId val="24352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523488"/>
        <c:crosses val="autoZero"/>
        <c:auto val="1"/>
        <c:lblAlgn val="ctr"/>
        <c:lblOffset val="100"/>
        <c:noMultiLvlLbl val="0"/>
      </c:catAx>
      <c:valAx>
        <c:axId val="24352348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4352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0440692489743"/>
          <c:y val="0.1656855891222424"/>
          <c:w val="0.23289733831246354"/>
          <c:h val="0.668628821755515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377CAF-2816-7F40-B848-406DD27D5DEB}" type="datetime1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5E4603-4871-0F40-9F04-AA53B8A0D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A8101-327C-4B7B-9F91-CA18ACB5FC38}" type="datetimeFigureOut">
              <a:rPr lang="en-US" smtClean="0"/>
              <a:t>11/11/2014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E02C-9641-4404-8E72-F934BB55A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0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6DBE15-9CBF-44CB-8012-E2FB66DC7512}" type="datetimeFigureOut">
              <a:rPr lang="en-US" smtClean="0"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620240-6048-4477-B5C9-0155665527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5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8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17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047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2163536"/>
            <a:ext cx="82296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175248"/>
            <a:ext cx="82296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14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32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42291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114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73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79500"/>
            <a:ext cx="8229600" cy="51992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39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15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M stack_2clr_pms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3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796349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2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7418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180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4051301" cy="479230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6656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80975" y="195263"/>
            <a:ext cx="8767762" cy="533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94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312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5372099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4465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693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9699"/>
            <a:ext cx="8229600" cy="5435601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6963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45651"/>
            <a:ext cx="8229600" cy="4516949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6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8156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5245193" y="38227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245193" y="20193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5245193" y="2159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31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4743966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3"/>
          </p:nvPr>
        </p:nvSpPr>
        <p:spPr>
          <a:xfrm>
            <a:off x="5245100" y="215900"/>
            <a:ext cx="3683000" cy="5257800"/>
          </a:xfrm>
          <a:prstGeom prst="rect">
            <a:avLst/>
          </a:prstGeom>
          <a:solidFill>
            <a:srgbClr val="D9D9D9"/>
          </a:solidFill>
        </p:spPr>
      </p:sp>
    </p:spTree>
    <p:extLst>
      <p:ext uri="{BB962C8B-B14F-4D97-AF65-F5344CB8AC3E}">
        <p14:creationId xmlns:p14="http://schemas.microsoft.com/office/powerpoint/2010/main" val="29412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 Children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_childrens_horizstack_3c_CMYK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8" y="2235200"/>
            <a:ext cx="6076002" cy="23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16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1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02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2163536"/>
            <a:ext cx="82296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4572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914400" indent="-230188">
              <a:defRPr/>
            </a:lvl3pPr>
            <a:lvl4pPr marL="1371600" indent="-230188">
              <a:defRPr/>
            </a:lvl4pPr>
            <a:lvl5pPr marL="1828800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175248"/>
            <a:ext cx="82296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78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4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42291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891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9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 baseline="0">
                <a:solidFill>
                  <a:srgbClr val="FFFFFF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Office of Institutional Research, Planning &amp; Effectiveness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8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5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</p:sldLayoutIdLst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7" descr="SBM horz_2clr_pms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 baseline="0">
                <a:solidFill>
                  <a:srgbClr val="FFFFFF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61" r:id="rId2"/>
    <p:sldLayoutId id="2147484562" r:id="rId3"/>
    <p:sldLayoutId id="2147484563" r:id="rId4"/>
    <p:sldLayoutId id="2147484564" r:id="rId5"/>
    <p:sldLayoutId id="2147484565" r:id="rId6"/>
  </p:sldLayoutIdLst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olidFooterArt_C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692775"/>
            <a:ext cx="87995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b_childrens_horiz_3c_Cnota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876925"/>
            <a:ext cx="3222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7" r:id="rId6"/>
  </p:sldLayoutIdLst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C03137"/>
          </a:solidFill>
          <a:latin typeface="Helvetica"/>
          <a:ea typeface="ＭＳ Ｐゴシック" pitchFamily="-112" charset="-128"/>
          <a:cs typeface="Helvetica"/>
        </a:defRPr>
      </a:lvl1pPr>
      <a:lvl2pPr marL="107950" indent="-107950" algn="l" defTabSz="576263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51593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373188" indent="-231775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47713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ihopelab.com/publications/" TargetMode="External"/><Relationship Id="rId2" Type="http://schemas.openxmlformats.org/officeDocument/2006/relationships/hyperlink" Target="http://wihopelab.com/publications/Kelchen%20Hosch%20Goldrick-Rab%202014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raden.Hosch@stonybrook.edu" TargetMode="External"/><Relationship Id="rId4" Type="http://schemas.openxmlformats.org/officeDocument/2006/relationships/hyperlink" Target="http://www.stonybrook.edu/commcms/irpe/report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1480457"/>
            <a:ext cx="8229600" cy="4798260"/>
          </a:xfrm>
        </p:spPr>
        <p:txBody>
          <a:bodyPr/>
          <a:lstStyle/>
          <a:p>
            <a:r>
              <a:rPr lang="en-US" dirty="0" smtClean="0"/>
              <a:t>The False Promise of Net Price as an Affordability Metric</a:t>
            </a:r>
          </a:p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Braden J. Hosch, Ph.D.</a:t>
            </a:r>
            <a:br>
              <a:rPr lang="en-US" sz="1600" dirty="0" smtClean="0"/>
            </a:br>
            <a:r>
              <a:rPr lang="en-US" sz="1600" dirty="0" smtClean="0"/>
              <a:t>Asst. Vice President for Institutional Research, Planning &amp; Effectiveness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/>
              <a:t>	</a:t>
            </a:r>
            <a:r>
              <a:rPr lang="en-US" sz="1600" dirty="0" smtClean="0"/>
              <a:t>North East Association for Institutional Research Annual Meeting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Philadelphia, PA</a:t>
            </a:r>
            <a:br>
              <a:rPr lang="en-US" sz="1600" dirty="0"/>
            </a:br>
            <a:r>
              <a:rPr lang="en-US" sz="1600" dirty="0"/>
              <a:t>November 11, </a:t>
            </a:r>
            <a:r>
              <a:rPr lang="en-US" sz="1600" dirty="0" smtClean="0"/>
              <a:t>2014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“Other </a:t>
            </a:r>
            <a:r>
              <a:rPr lang="en-US" sz="2400" dirty="0" smtClean="0"/>
              <a:t>expenses”:</a:t>
            </a:r>
            <a:endParaRPr lang="en-US" sz="2400" dirty="0"/>
          </a:p>
          <a:p>
            <a:pPr lvl="1"/>
            <a:r>
              <a:rPr lang="en-US" u="sng" dirty="0"/>
              <a:t>Transportation</a:t>
            </a:r>
            <a:r>
              <a:rPr lang="en-US" dirty="0"/>
              <a:t>: BLS Consumer Expenditure Survey for individuals under 25 years old (2012)</a:t>
            </a:r>
          </a:p>
          <a:p>
            <a:pPr lvl="1"/>
            <a:r>
              <a:rPr lang="en-US" u="sng" dirty="0"/>
              <a:t>Health care</a:t>
            </a:r>
            <a:r>
              <a:rPr lang="en-US" dirty="0"/>
              <a:t>: Average premium by state from the Kaiser Family Foundation—national average used if missing data (2010)</a:t>
            </a:r>
          </a:p>
          <a:p>
            <a:pPr lvl="1"/>
            <a:r>
              <a:rPr lang="en-US" u="sng" dirty="0"/>
              <a:t>Miscellaneous</a:t>
            </a:r>
            <a:r>
              <a:rPr lang="en-US" dirty="0"/>
              <a:t>: BLS Consumer Expenditure Survey for individuals under 25 years old (2012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Regional Adjustment Approach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7200" y="1842694"/>
            <a:ext cx="8229600" cy="4008664"/>
          </a:xfrm>
        </p:spPr>
        <p:txBody>
          <a:bodyPr/>
          <a:lstStyle/>
          <a:p>
            <a:r>
              <a:rPr lang="en-US" dirty="0" smtClean="0"/>
              <a:t>Primary source: IPEDS IC 2013-14</a:t>
            </a:r>
          </a:p>
          <a:p>
            <a:r>
              <a:rPr lang="en-US" dirty="0" smtClean="0"/>
              <a:t>Selection criteria: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Values reported both for 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Room &amp; board, off-campus not with family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 expenses, off-campus not with family</a:t>
            </a:r>
          </a:p>
          <a:p>
            <a:pPr marL="0" indent="0"/>
            <a:r>
              <a:rPr lang="en-US" dirty="0" smtClean="0"/>
              <a:t>Reporting status differences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Academic year reporter values treated a 9 months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Program reporters normalized to 9 months</a:t>
            </a:r>
          </a:p>
          <a:p>
            <a:pPr marL="0" indent="0"/>
            <a:r>
              <a:rPr lang="en-US" dirty="0" smtClean="0"/>
              <a:t>Excluded institutions from U.S. Territories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Institutional Data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Costs are not uniform within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Urban areas: Gasoline/rent costs vary within small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Rural areas: Transportation costs vary by distance to college</a:t>
            </a:r>
          </a:p>
          <a:p>
            <a:r>
              <a:rPr lang="en-US" dirty="0"/>
              <a:t>Does not reflect variation in needs within students that can be captured by professional judgments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Higher cost estimates in urban/rural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Half of institutions in most expensive quartile of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Huge institutional variation at county level: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56.4% of institutions within $3,000 of estimate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10.8% of institutions $3,000+ above estimate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32.8% of institutions $3,000+ below estimate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Overarching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4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County-Level Estimates, 9 Months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10993"/>
              </p:ext>
            </p:extLst>
          </p:nvPr>
        </p:nvGraphicFramePr>
        <p:xfrm>
          <a:off x="224591" y="1876927"/>
          <a:ext cx="8597436" cy="41117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4267"/>
                <a:gridCol w="996668"/>
                <a:gridCol w="766680"/>
                <a:gridCol w="922847"/>
                <a:gridCol w="923760"/>
                <a:gridCol w="922847"/>
                <a:gridCol w="923760"/>
                <a:gridCol w="922847"/>
                <a:gridCol w="923760"/>
              </a:tblGrid>
              <a:tr h="454407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Room &amp; Board Costs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Other Costs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Housing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Food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Transp.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 Care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Misc.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2,862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1,665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4,572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2,061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1,224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4,077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9,126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25th pctile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3,969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1,872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5,877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2,331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1,809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4,860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10,863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50th pctile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4,662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1,944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6,606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2,421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1,890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5,040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11,678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75th pctile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5,623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2,068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7,711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2,565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2,025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774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5,371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12,940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12,051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3,690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15,489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4,590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3,933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1,386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9,189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24,426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308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5,040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2,003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7,039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2,490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1,990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5,233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12,272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1,572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1,719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682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2,213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9727" y="6273225"/>
            <a:ext cx="391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Kelchen, Hosch &amp; Goldrick-Rab (2014). Table 3.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County-Level Estimates, 9 Months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49975"/>
            <a:ext cx="8983579" cy="4497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9727" y="6273225"/>
            <a:ext cx="391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Kelchen, Hosch &amp; Goldrick-Rab (2014). Table 3.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Estimated Living Costs by Region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9727" y="6273225"/>
            <a:ext cx="391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Kelchen, Hosch &amp; Goldrick-Rab (2014). Table 2.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38138013"/>
              </p:ext>
            </p:extLst>
          </p:nvPr>
        </p:nvGraphicFramePr>
        <p:xfrm>
          <a:off x="628650" y="1762896"/>
          <a:ext cx="7886700" cy="444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9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75248"/>
            <a:ext cx="8414084" cy="797788"/>
          </a:xfrm>
        </p:spPr>
        <p:txBody>
          <a:bodyPr/>
          <a:lstStyle/>
          <a:p>
            <a:r>
              <a:rPr lang="en-US" dirty="0" smtClean="0"/>
              <a:t>Reported Vs. Estimated Living Costs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7791716"/>
              </p:ext>
            </p:extLst>
          </p:nvPr>
        </p:nvGraphicFramePr>
        <p:xfrm>
          <a:off x="128337" y="1690689"/>
          <a:ext cx="8742947" cy="455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9727" y="6273225"/>
            <a:ext cx="391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Kelchen, Hosch &amp; Goldrick-Rab (2014). Table </a:t>
            </a:r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Milwaukee County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04649383"/>
              </p:ext>
            </p:extLst>
          </p:nvPr>
        </p:nvGraphicFramePr>
        <p:xfrm>
          <a:off x="0" y="1106905"/>
          <a:ext cx="9144000" cy="49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431" y="6346092"/>
            <a:ext cx="533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Kelchen, Hosch &amp; Goldrick-Rab (2014). Table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Living Costs, 9 Months Philadelphia (Detail)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6" y="1574142"/>
            <a:ext cx="8089684" cy="4622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9727" y="6273225"/>
            <a:ext cx="364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Institutionally reported costs off campus, not with family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3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Except for institutions with very few commuters, net price is not a valid measure of affordability because cost of living budgets are determined without sufficient standards and consistency</a:t>
            </a:r>
          </a:p>
          <a:p>
            <a:endParaRPr lang="en-US" dirty="0"/>
          </a:p>
          <a:p>
            <a:r>
              <a:rPr lang="en-US" dirty="0" smtClean="0"/>
              <a:t>Research partners:</a:t>
            </a:r>
          </a:p>
          <a:p>
            <a:r>
              <a:rPr lang="en-US" dirty="0"/>
              <a:t>	</a:t>
            </a:r>
            <a:r>
              <a:rPr lang="en-US" dirty="0" smtClean="0"/>
              <a:t>Robert Kelchen, Seton Hall University</a:t>
            </a:r>
          </a:p>
          <a:p>
            <a:r>
              <a:rPr lang="en-US" dirty="0"/>
              <a:t>	</a:t>
            </a:r>
            <a:r>
              <a:rPr lang="en-US" dirty="0" smtClean="0"/>
              <a:t>Sara Goldrick-Rab, Univ. of Wisconsin-Madison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Milwaukee County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3589954"/>
              </p:ext>
            </p:extLst>
          </p:nvPr>
        </p:nvGraphicFramePr>
        <p:xfrm>
          <a:off x="0" y="1058779"/>
          <a:ext cx="9144000" cy="513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301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6779" y="1344037"/>
            <a:ext cx="2927684" cy="2963615"/>
          </a:xfrm>
        </p:spPr>
        <p:txBody>
          <a:bodyPr/>
          <a:lstStyle/>
          <a:p>
            <a:r>
              <a:rPr lang="en-US" dirty="0" smtClean="0"/>
              <a:t>Living Costs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Milwaukee County, Wisconsin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92" y="1344037"/>
            <a:ext cx="4744958" cy="45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Washington, DC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9084671"/>
              </p:ext>
            </p:extLst>
          </p:nvPr>
        </p:nvGraphicFramePr>
        <p:xfrm>
          <a:off x="0" y="1106905"/>
          <a:ext cx="9144000" cy="519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5557" y="6352674"/>
            <a:ext cx="383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No reported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Living Costs Washington, DC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79" y="1728023"/>
            <a:ext cx="6874042" cy="43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Net price statistics for institutions with sizeable commuter populations are not necessarily valid across groups</a:t>
            </a:r>
            <a:br>
              <a:rPr lang="en-US" dirty="0" smtClean="0"/>
            </a:br>
            <a:endParaRPr lang="en-US" dirty="0" smtClean="0"/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Net price should not be used for accountability broad groups of institutions without correction for living costs</a:t>
            </a:r>
            <a:br>
              <a:rPr lang="en-US" dirty="0" smtClean="0"/>
            </a:br>
            <a:endParaRPr lang="en-US" dirty="0" smtClean="0"/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Benchmarking activities should examine variation in COA budgets prior to examination of net price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6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Manipulation of net price to game accountability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Subverts transparency agenda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Artificial lowering of living costs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Incentives to lower living cost budgets may stress students who qualify for less aid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On-Campus Living Costs by </a:t>
            </a:r>
            <a:r>
              <a:rPr lang="en-US" dirty="0" smtClean="0"/>
              <a:t>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628650" y="1825625"/>
          <a:ext cx="8515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36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OFF-Campus </a:t>
            </a:r>
            <a:r>
              <a:rPr lang="en-US" dirty="0"/>
              <a:t>Living Costs by </a:t>
            </a:r>
            <a:r>
              <a:rPr lang="en-US" dirty="0" smtClean="0"/>
              <a:t>Year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80522" y="1860741"/>
          <a:ext cx="856347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24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Determine living costs at federal level with regional (county) adjustments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Failing federal determination, authorize ED to establish rigorous methodology for cost of living budgets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Do not include net price in ratings system or 3</a:t>
            </a:r>
            <a:r>
              <a:rPr lang="en-US" baseline="30000" dirty="0" smtClean="0"/>
              <a:t>rd</a:t>
            </a:r>
            <a:r>
              <a:rPr lang="en-US" dirty="0" smtClean="0"/>
              <a:t> party rankings, unless statistically adjusted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Recommendations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53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IR professionals should examine living costs in their area, identify reported costs of local institutions, and assist in budget construction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Conduct more research on living expenses at different geographic scales, esp. health care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Research community should take more active role in examining reliability and validity of prominent educational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Recommendations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3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64694" y="5740926"/>
            <a:ext cx="4467727" cy="435284"/>
          </a:xfrm>
        </p:spPr>
        <p:txBody>
          <a:bodyPr/>
          <a:lstStyle/>
          <a:p>
            <a:r>
              <a:rPr lang="en-US" sz="2400" dirty="0" smtClean="0"/>
              <a:t>* based on living arrangements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Net Price and Cost of Attendance Calculations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41300"/>
              </p:ext>
            </p:extLst>
          </p:nvPr>
        </p:nvGraphicFramePr>
        <p:xfrm>
          <a:off x="4732421" y="2149499"/>
          <a:ext cx="3729790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9790"/>
              </a:tblGrid>
              <a:tr h="427344">
                <a:tc>
                  <a:txBody>
                    <a:bodyPr/>
                    <a:lstStyle/>
                    <a:p>
                      <a:pPr algn="r"/>
                      <a:endParaRPr lang="en-US" sz="2800" dirty="0" smtClean="0"/>
                    </a:p>
                    <a:p>
                      <a:pPr algn="r"/>
                      <a:endParaRPr lang="en-US" sz="2800" dirty="0" smtClean="0"/>
                    </a:p>
                    <a:p>
                      <a:pPr algn="r"/>
                      <a:endParaRPr lang="en-US" sz="2800" dirty="0" smtClean="0"/>
                    </a:p>
                    <a:p>
                      <a:pPr algn="r"/>
                      <a:endParaRPr lang="en-US" sz="2800" dirty="0" smtClean="0"/>
                    </a:p>
                    <a:p>
                      <a:pPr algn="r"/>
                      <a:r>
                        <a:rPr lang="en-US" sz="2800" dirty="0" smtClean="0"/>
                        <a:t>Cost of Attendance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 Grant Aid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Net Price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46855"/>
              </p:ext>
            </p:extLst>
          </p:nvPr>
        </p:nvGraphicFramePr>
        <p:xfrm>
          <a:off x="457200" y="2275641"/>
          <a:ext cx="372979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9790"/>
              </a:tblGrid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Tuition</a:t>
                      </a:r>
                      <a:endParaRPr lang="en-US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Required Fees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Books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Room &amp; Board*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+          Other Costs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73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Cost of Attendance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7200" y="1973036"/>
            <a:ext cx="8229600" cy="4008664"/>
          </a:xfrm>
        </p:spPr>
        <p:txBody>
          <a:bodyPr/>
          <a:lstStyle/>
          <a:p>
            <a:r>
              <a:rPr lang="en-US" dirty="0"/>
              <a:t>Kelchen, R., Hosch, B., Goldrick-Rab, S. </a:t>
            </a:r>
            <a:r>
              <a:rPr lang="en-US" i="1" dirty="0">
                <a:hlinkClick r:id="rId2"/>
              </a:rPr>
              <a:t>The Costs of College Attendance: Trends, Variation, and Accuracy in Institutional Living Cost Allowances</a:t>
            </a:r>
            <a:r>
              <a:rPr lang="en-US" i="1" dirty="0"/>
              <a:t>. </a:t>
            </a:r>
            <a:r>
              <a:rPr lang="en-US" dirty="0"/>
              <a:t>Association of Public Policy and Management (2014). </a:t>
            </a:r>
            <a:r>
              <a:rPr lang="en-US" dirty="0">
                <a:hlinkClick r:id="rId3"/>
              </a:rPr>
              <a:t>http://wihopelab.com/publications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http://www.stonybrook.edu/commcms/irpe/reports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Braden.Hosch@stonybrook.edu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Resources &amp; 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BU stack_2clr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Set in a manner “defined by the institution” (HEA)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Sparse guidance in FSA Handbook: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periodic </a:t>
            </a:r>
            <a:r>
              <a:rPr lang="en-US" dirty="0"/>
              <a:t>surveys of your student population</a:t>
            </a:r>
            <a:r>
              <a:rPr lang="en-US" dirty="0" smtClean="0"/>
              <a:t>,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assessing </a:t>
            </a:r>
            <a:r>
              <a:rPr lang="en-US" dirty="0"/>
              <a:t>local housing costs or </a:t>
            </a:r>
            <a:r>
              <a:rPr lang="en-US" dirty="0" smtClean="0"/>
              <a:t>other pertinent data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otherwise reasonable methods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NASFAA Monograph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Living Costs ARE 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0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Living Costs As Share of COA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24633533"/>
              </p:ext>
            </p:extLst>
          </p:nvPr>
        </p:nvGraphicFramePr>
        <p:xfrm>
          <a:off x="457200" y="1830137"/>
          <a:ext cx="80290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Grant aid is generally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to offset direct costs (tuition and req. fees)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Then to offset books, supplies, living expenses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Residual net price after application of aid weights cost of living components even more as share of total COA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75248"/>
            <a:ext cx="8398042" cy="797788"/>
          </a:xfrm>
        </p:spPr>
        <p:txBody>
          <a:bodyPr/>
          <a:lstStyle/>
          <a:p>
            <a:r>
              <a:rPr lang="en-US" dirty="0" smtClean="0"/>
              <a:t>Application of Grant Aid To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Federal Uses:</a:t>
            </a:r>
          </a:p>
          <a:p>
            <a:r>
              <a:rPr lang="en-US" dirty="0" smtClean="0"/>
              <a:t>	HEOA Watch Lists                   College </a:t>
            </a:r>
            <a:r>
              <a:rPr lang="en-US" dirty="0"/>
              <a:t>Navigator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White House Score Card</a:t>
            </a:r>
            <a:r>
              <a:rPr lang="en-US" dirty="0"/>
              <a:t> </a:t>
            </a:r>
            <a:r>
              <a:rPr lang="en-US" dirty="0" smtClean="0"/>
              <a:t>        Rating System (?)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Selected Ranking Publications:</a:t>
            </a:r>
          </a:p>
          <a:p>
            <a:r>
              <a:rPr lang="en-US" dirty="0"/>
              <a:t>	</a:t>
            </a:r>
            <a:r>
              <a:rPr lang="en-US" i="1" dirty="0" smtClean="0"/>
              <a:t>Washington Monthly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U.S. News</a:t>
            </a:r>
            <a:r>
              <a:rPr lang="en-US" dirty="0" smtClean="0"/>
              <a:t> Best Value Colleges</a:t>
            </a:r>
            <a:br>
              <a:rPr lang="en-US" dirty="0" smtClean="0"/>
            </a:br>
            <a:r>
              <a:rPr lang="en-US" dirty="0" smtClean="0"/>
              <a:t>Kiplinger’s Best Value Colleges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Net Price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Generate county-level estimates of cost-of-living</a:t>
            </a:r>
          </a:p>
          <a:p>
            <a:endParaRPr lang="en-US" dirty="0"/>
          </a:p>
          <a:p>
            <a:r>
              <a:rPr lang="en-US" dirty="0" smtClean="0"/>
              <a:t>Compare campus-reported costs for living expenses off-campus, not with family to county-level estimates</a:t>
            </a:r>
          </a:p>
          <a:p>
            <a:endParaRPr lang="en-US" dirty="0"/>
          </a:p>
          <a:p>
            <a:r>
              <a:rPr lang="en-US" dirty="0" smtClean="0"/>
              <a:t>Results analyzed by sector and geospatially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Model approach on the MIT Living Wage Calculator (Glasmeier &amp; Arete, 2014), using data available when 2013-14 COA numbers were </a:t>
            </a:r>
            <a:r>
              <a:rPr lang="en-US" sz="2400" dirty="0" smtClean="0"/>
              <a:t>developed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djusted for regional differences using 2013 County Cost of Living Index when needed</a:t>
            </a:r>
            <a:br>
              <a:rPr lang="en-US" sz="2400" dirty="0" smtClean="0"/>
            </a:b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Room and </a:t>
            </a:r>
            <a:r>
              <a:rPr lang="en-US" sz="2400" dirty="0" smtClean="0"/>
              <a:t>board:</a:t>
            </a:r>
            <a:endParaRPr lang="en-US" sz="2400" dirty="0"/>
          </a:p>
          <a:p>
            <a:pPr lvl="1"/>
            <a:r>
              <a:rPr lang="en-US" u="sng" dirty="0"/>
              <a:t>Housing</a:t>
            </a:r>
            <a:r>
              <a:rPr lang="en-US" dirty="0"/>
              <a:t>: HUD median rents by county for efficiency apartment without roommates (FY 2012)</a:t>
            </a:r>
          </a:p>
          <a:p>
            <a:pPr lvl="1"/>
            <a:r>
              <a:rPr lang="en-US" u="sng" dirty="0"/>
              <a:t>Food</a:t>
            </a:r>
            <a:r>
              <a:rPr lang="en-US" dirty="0"/>
              <a:t>: USDA low-cost food plan (June </a:t>
            </a:r>
            <a:r>
              <a:rPr lang="en-US" dirty="0" smtClean="0"/>
              <a:t>2012)</a:t>
            </a:r>
            <a:endParaRPr lang="en-US" sz="2400" dirty="0"/>
          </a:p>
          <a:p>
            <a:endParaRPr lang="en-US" sz="2400" dirty="0"/>
          </a:p>
          <a:p>
            <a:endParaRPr lang="en-US" sz="2400" u="sng" dirty="0"/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REGIONAL ADJUSTMENT APPROACH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61449H-SBU_SBM_CH_PPTtemplate_REV_0705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tony Brook Children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2147</TotalTime>
  <Words>873</Words>
  <Application>Microsoft Office PowerPoint</Application>
  <PresentationFormat>On-screen Show (4:3)</PresentationFormat>
  <Paragraphs>219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Calibri</vt:lpstr>
      <vt:lpstr>Helvetica</vt:lpstr>
      <vt:lpstr>Lucida Grande</vt:lpstr>
      <vt:lpstr>Times New Roman</vt:lpstr>
      <vt:lpstr>ヒラギノ角ゴ Pro W3</vt:lpstr>
      <vt:lpstr>13061449H-SBU_SBM_CH_PPTtemplate_REV_070513</vt:lpstr>
      <vt:lpstr>Stony Brook University</vt:lpstr>
      <vt:lpstr>1_Stony Brook University</vt:lpstr>
      <vt:lpstr>Stony Brook Medicine</vt:lpstr>
      <vt:lpstr>Stony Brook Children's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Milwaukee County</vt:lpstr>
      <vt:lpstr>PowerPoint Presentation</vt:lpstr>
      <vt:lpstr>Milwaukee County</vt:lpstr>
      <vt:lpstr>PowerPoint Presentation</vt:lpstr>
      <vt:lpstr>Washington, 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Braden J Hosch</dc:creator>
  <cp:lastModifiedBy>Braden Hosch</cp:lastModifiedBy>
  <cp:revision>174</cp:revision>
  <cp:lastPrinted>2012-02-02T20:51:24Z</cp:lastPrinted>
  <dcterms:created xsi:type="dcterms:W3CDTF">2014-01-09T19:37:43Z</dcterms:created>
  <dcterms:modified xsi:type="dcterms:W3CDTF">2014-11-11T05:43:25Z</dcterms:modified>
</cp:coreProperties>
</file>