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Bitter"/>
      <p:regular r:id="rId14"/>
      <p:bold r:id="rId15"/>
      <p:italic r:id="rId16"/>
      <p:boldItalic r:id="rId17"/>
    </p:embeddedFont>
    <p:embeddedFont>
      <p:font typeface="Alumni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7">
          <p15:clr>
            <a:srgbClr val="747775"/>
          </p15:clr>
        </p15:guide>
        <p15:guide id="2" orient="horz" pos="288">
          <p15:clr>
            <a:srgbClr val="747775"/>
          </p15:clr>
        </p15:guide>
        <p15:guide id="3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neKPntlIN9sRVDBjsQ9UPzNZp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7" orient="horz"/>
        <p:guide pos="28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umniSans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Alumni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itter-bold.fntdata"/><Relationship Id="rId14" Type="http://schemas.openxmlformats.org/officeDocument/2006/relationships/font" Target="fonts/Bitter-regular.fntdata"/><Relationship Id="rId17" Type="http://schemas.openxmlformats.org/officeDocument/2006/relationships/font" Target="fonts/Bitter-boldItalic.fntdata"/><Relationship Id="rId16" Type="http://schemas.openxmlformats.org/officeDocument/2006/relationships/font" Target="fonts/Bitter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lumniSans-bold.fntdata"/><Relationship Id="rId6" Type="http://schemas.openxmlformats.org/officeDocument/2006/relationships/slide" Target="slides/slide1.xml"/><Relationship Id="rId18" Type="http://schemas.openxmlformats.org/officeDocument/2006/relationships/font" Target="fonts/Alumni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solidFill>
                  <a:schemeClr val="dk1"/>
                </a:solidFill>
                <a:highlight>
                  <a:schemeClr val="lt1"/>
                </a:highlight>
                <a:latin typeface="Bitter"/>
                <a:ea typeface="Bitter"/>
                <a:cs typeface="Bitter"/>
                <a:sym typeface="Bitter"/>
              </a:rPr>
              <a:t>Students need to be able to make informed choices about the academic program they will enroll in, based on ROI, Retention Rates, and potential Career Outcomes.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https://collegescorecard.ed.gov/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Data is sourced from IPEDS (Integrated Post-Secondary Education Data System) and NSLDS (National Student Loan Data System)</a:t>
            </a:r>
            <a:br>
              <a:rPr lang="en-US"/>
            </a:br>
            <a:endParaRPr/>
          </a:p>
        </p:txBody>
      </p:sp>
      <p:sp>
        <p:nvSpPr>
          <p:cNvPr id="35" name="Google Shape;3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https://nces.ed.gov/collegenavigator/</a:t>
            </a:r>
            <a:endParaRPr/>
          </a:p>
        </p:txBody>
      </p:sp>
      <p:sp>
        <p:nvSpPr>
          <p:cNvPr id="43" name="Google Shape;4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https://naceweb.org/job-market/graduate-outcomes/first-destination/</a:t>
            </a:r>
            <a:endParaRPr/>
          </a:p>
        </p:txBody>
      </p:sp>
      <p:sp>
        <p:nvSpPr>
          <p:cNvPr id="50" name="Google Shape;5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https://www.suny.edu/gradwages/</a:t>
            </a:r>
            <a:endParaRPr/>
          </a:p>
        </p:txBody>
      </p:sp>
      <p:sp>
        <p:nvSpPr>
          <p:cNvPr id="57" name="Google Shape;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/>
          <p:nvPr>
            <p:ph type="ctrTitle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  <a:defRPr sz="10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628650" y="3403684"/>
            <a:ext cx="6858000" cy="51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None/>
              <a:defRPr b="0" i="0" sz="1600">
                <a:solidFill>
                  <a:schemeClr val="lt2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628649" y="417744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3">
            <a:alphaModFix/>
          </a:blip>
          <a:srcRect b="0" l="-657" r="-23473" t="0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Divi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>
            <p:ph type="ctrTitle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  <a:defRPr sz="10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2"/>
          <p:cNvPicPr preferRelativeResize="0"/>
          <p:nvPr/>
        </p:nvPicPr>
        <p:blipFill rotWithShape="1">
          <a:blip r:embed="rId3">
            <a:alphaModFix/>
          </a:blip>
          <a:srcRect b="0" l="-657" r="-23473" t="0"/>
          <a:stretch/>
        </p:blipFill>
        <p:spPr>
          <a:xfrm>
            <a:off x="628649" y="4557169"/>
            <a:ext cx="2057399" cy="2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idx="10" type="dt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1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5000"/>
              <a:buFont typeface="Alumni Sans"/>
              <a:buNone/>
              <a:defRPr b="1" i="0" sz="5000" u="none" cap="none" strike="noStrike">
                <a:solidFill>
                  <a:srgbClr val="990000"/>
                </a:solidFill>
                <a:latin typeface="Alumni Sans"/>
                <a:ea typeface="Alumni Sans"/>
                <a:cs typeface="Alumni Sans"/>
                <a:sym typeface="Alumni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itter"/>
              <a:buNone/>
              <a:defRPr b="0" i="0" sz="14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>
            <p:ph type="ctrTitle"/>
          </p:nvPr>
        </p:nvSpPr>
        <p:spPr>
          <a:xfrm>
            <a:off x="628651" y="1784152"/>
            <a:ext cx="6554244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7200"/>
              <a:t>Publicly Available Data Sources for Academic Program Selection</a:t>
            </a:r>
            <a:endParaRPr sz="7200"/>
          </a:p>
        </p:txBody>
      </p:sp>
      <p:sp>
        <p:nvSpPr>
          <p:cNvPr id="25" name="Google Shape;25;p1"/>
          <p:cNvSpPr txBox="1"/>
          <p:nvPr>
            <p:ph idx="1" type="subTitle"/>
          </p:nvPr>
        </p:nvSpPr>
        <p:spPr>
          <a:xfrm>
            <a:off x="628649" y="3574852"/>
            <a:ext cx="6858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itter"/>
              <a:buNone/>
            </a:pPr>
            <a:r>
              <a:rPr lang="en-US"/>
              <a:t>Presented by Dan Pitti</a:t>
            </a:r>
            <a:endParaRPr/>
          </a:p>
        </p:txBody>
      </p:sp>
      <p:sp>
        <p:nvSpPr>
          <p:cNvPr id="26" name="Google Shape;26;p1"/>
          <p:cNvSpPr txBox="1"/>
          <p:nvPr>
            <p:ph idx="10" type="dt"/>
          </p:nvPr>
        </p:nvSpPr>
        <p:spPr>
          <a:xfrm>
            <a:off x="628649" y="417744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2/12/2025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/>
          <p:nvPr>
            <p:ph type="ctrTitle"/>
          </p:nvPr>
        </p:nvSpPr>
        <p:spPr>
          <a:xfrm>
            <a:off x="513753" y="649530"/>
            <a:ext cx="6554244" cy="4563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4400"/>
              <a:t>Why data matters in academic program selection</a:t>
            </a:r>
            <a:endParaRPr sz="4400"/>
          </a:p>
        </p:txBody>
      </p:sp>
      <p:sp>
        <p:nvSpPr>
          <p:cNvPr id="32" name="Google Shape;32;p2"/>
          <p:cNvSpPr txBox="1"/>
          <p:nvPr/>
        </p:nvSpPr>
        <p:spPr>
          <a:xfrm>
            <a:off x="258650" y="1232701"/>
            <a:ext cx="4155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Students need to </a:t>
            </a:r>
            <a:r>
              <a:rPr b="0" i="0" lang="en-US" sz="1400" u="none" cap="none" strike="noStrike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be able to make informed choices about the academic program they will enroll in</a:t>
            </a: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•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Publicly available data also helps administrators, faculty, and staff evaluate program effectiveness, align </a:t>
            </a: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curriculum</a:t>
            </a: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 with labor market demands, enhance career advising, and guide strategic planning to improve student outcomes and institutional performance.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ctrTitle"/>
          </p:nvPr>
        </p:nvSpPr>
        <p:spPr>
          <a:xfrm>
            <a:off x="240869" y="95747"/>
            <a:ext cx="5384366" cy="10245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4400"/>
              <a:t>U.S. Department of Education College Scorecard</a:t>
            </a:r>
            <a:endParaRPr sz="4400"/>
          </a:p>
        </p:txBody>
      </p:sp>
      <p:sp>
        <p:nvSpPr>
          <p:cNvPr id="38" name="Google Shape;38;p3"/>
          <p:cNvSpPr txBox="1"/>
          <p:nvPr/>
        </p:nvSpPr>
        <p:spPr>
          <a:xfrm>
            <a:off x="240875" y="1356450"/>
            <a:ext cx="3588600" cy="25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Very simple and intuitive tool. Stakeholders can compare specific programs at individual schools.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Median Earnings, Student Debt, and Program Size are available for many schools.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Side-By-Side Comparison feature to aid in decision making. 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Reliable data 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11469600" y="14627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075" y="1356450"/>
            <a:ext cx="5122626" cy="30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ctrTitle"/>
          </p:nvPr>
        </p:nvSpPr>
        <p:spPr>
          <a:xfrm>
            <a:off x="173845" y="110110"/>
            <a:ext cx="6554244" cy="5635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4400"/>
              <a:t>NCES College Navigator</a:t>
            </a:r>
            <a:endParaRPr sz="4400"/>
          </a:p>
        </p:txBody>
      </p:sp>
      <p:sp>
        <p:nvSpPr>
          <p:cNvPr id="46" name="Google Shape;46;p4"/>
          <p:cNvSpPr txBox="1"/>
          <p:nvPr/>
        </p:nvSpPr>
        <p:spPr>
          <a:xfrm>
            <a:off x="173850" y="871063"/>
            <a:ext cx="3935400" cy="31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Detailed information on nearly 7,000 U.S. Post-secondary institutions.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Stakeholders can find data on programs offered, retention and graduation rates, cost of tuition and other expenses, available financial aid, degrees awarded, campus safety, and accreditation, among others.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Export &amp; Save features for future reference.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225" y="826066"/>
            <a:ext cx="4602374" cy="320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ctrTitle"/>
          </p:nvPr>
        </p:nvSpPr>
        <p:spPr>
          <a:xfrm>
            <a:off x="188200" y="181925"/>
            <a:ext cx="7613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4400">
                <a:latin typeface="Alumni Sans"/>
                <a:ea typeface="Alumni Sans"/>
                <a:cs typeface="Alumni Sans"/>
                <a:sym typeface="Alumni Sans"/>
              </a:rPr>
              <a:t>National Association of Colleges and Employers (NACE) First Destination Survey</a:t>
            </a:r>
            <a:endParaRPr sz="4400">
              <a:latin typeface="Alumni Sans"/>
              <a:ea typeface="Alumni Sans"/>
              <a:cs typeface="Alumni Sans"/>
              <a:sym typeface="Alumni Sans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188200" y="1232100"/>
            <a:ext cx="40191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Collects data on the post-graduation outcomes of new college graduates within six months, including employment types, further education, and starting salaries.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Offers annual reports and dashboards detailing outcomes by degree level, academic program, and demographics, aiding stakeholders in assessing the value of higher education.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54" name="Google Shape;5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6725" y="1232112"/>
            <a:ext cx="4631899" cy="371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ctrTitle"/>
          </p:nvPr>
        </p:nvSpPr>
        <p:spPr>
          <a:xfrm>
            <a:off x="145120" y="142062"/>
            <a:ext cx="4565715" cy="5281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4400"/>
              <a:t>SUNY Graduate Wage Data</a:t>
            </a:r>
            <a:endParaRPr sz="4400"/>
          </a:p>
        </p:txBody>
      </p:sp>
      <p:sp>
        <p:nvSpPr>
          <p:cNvPr id="60" name="Google Shape;60;p6"/>
          <p:cNvSpPr txBox="1"/>
          <p:nvPr/>
        </p:nvSpPr>
        <p:spPr>
          <a:xfrm>
            <a:off x="145125" y="782300"/>
            <a:ext cx="35286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Provides interactive dashboards displaying median wages of SUNY graduates, by program and campus, from 1 to 10 years post-graduation.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Combines SUNY academic records with NYS Department of Labor wage data.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tter"/>
              <a:buChar char="●"/>
            </a:pPr>
            <a:r>
              <a:rPr lang="en-US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Stakeholders can sort by field of study, degree type, and campus. </a:t>
            </a:r>
            <a:endParaRPr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61" name="Google Shape;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225" y="782291"/>
            <a:ext cx="4796239" cy="4168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ctrTitle"/>
          </p:nvPr>
        </p:nvSpPr>
        <p:spPr>
          <a:xfrm>
            <a:off x="140332" y="94187"/>
            <a:ext cx="5183295" cy="54254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4400"/>
              <a:t>Best Practices for Using Data</a:t>
            </a:r>
            <a:endParaRPr sz="4400"/>
          </a:p>
        </p:txBody>
      </p:sp>
      <p:sp>
        <p:nvSpPr>
          <p:cNvPr id="67" name="Google Shape;67;p7"/>
          <p:cNvSpPr txBox="1"/>
          <p:nvPr/>
        </p:nvSpPr>
        <p:spPr>
          <a:xfrm>
            <a:off x="140325" y="636725"/>
            <a:ext cx="34209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400"/>
              <a:buFont typeface="Bitter"/>
              <a:buChar char="●"/>
            </a:pPr>
            <a:r>
              <a:rPr lang="en-US">
                <a:solidFill>
                  <a:srgbClr val="FEFFFF"/>
                </a:solidFill>
                <a:latin typeface="Bitter"/>
                <a:ea typeface="Bitter"/>
                <a:cs typeface="Bitter"/>
                <a:sym typeface="Bitter"/>
              </a:rPr>
              <a:t>Reported career outcomes are not the only thing that matters: Factor in cost of living, industry demand, and regional employment trends to avoid misleading conclusions.</a:t>
            </a:r>
            <a:endParaRPr>
              <a:solidFill>
                <a:srgbClr val="FE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E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400"/>
              <a:buFont typeface="Bitter"/>
              <a:buChar char="●"/>
            </a:pPr>
            <a:r>
              <a:rPr lang="en-US">
                <a:solidFill>
                  <a:srgbClr val="FEFFFF"/>
                </a:solidFill>
                <a:latin typeface="Bitter"/>
                <a:ea typeface="Bitter"/>
                <a:cs typeface="Bitter"/>
                <a:sym typeface="Bitter"/>
              </a:rPr>
              <a:t>Use wage and employment data to highlight programs needing improvement or areas with strong growth potential for new offerings.</a:t>
            </a:r>
            <a:endParaRPr>
              <a:solidFill>
                <a:srgbClr val="FE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EFFFF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400"/>
              <a:buFont typeface="Bitter"/>
              <a:buChar char="●"/>
            </a:pPr>
            <a:r>
              <a:rPr lang="en-US">
                <a:solidFill>
                  <a:srgbClr val="FEFFFF"/>
                </a:solidFill>
                <a:latin typeface="Bitter"/>
                <a:ea typeface="Bitter"/>
                <a:cs typeface="Bitter"/>
                <a:sym typeface="Bitter"/>
              </a:rPr>
              <a:t>Regularly review data to inform curriculum updates, resource allocation, and strategic planning for long-term program success.</a:t>
            </a:r>
            <a:endParaRPr>
              <a:solidFill>
                <a:srgbClr val="FEFFFF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ctrTitle"/>
          </p:nvPr>
        </p:nvSpPr>
        <p:spPr>
          <a:xfrm>
            <a:off x="133152" y="854915"/>
            <a:ext cx="4701600" cy="20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0"/>
              <a:buFont typeface="Alumni Sans"/>
              <a:buNone/>
            </a:pPr>
            <a:r>
              <a:rPr lang="en-US" sz="7300"/>
              <a:t>Thank you!</a:t>
            </a:r>
            <a:endParaRPr sz="7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SBU 2">
      <a:dk1>
        <a:srgbClr val="000000"/>
      </a:dk1>
      <a:lt1>
        <a:srgbClr val="990000"/>
      </a:lt1>
      <a:dk2>
        <a:srgbClr val="FEFFFF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Pitti</dc:creator>
</cp:coreProperties>
</file>