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271" r:id="rId2"/>
    <p:sldId id="312" r:id="rId3"/>
    <p:sldId id="306" r:id="rId4"/>
    <p:sldId id="316" r:id="rId5"/>
    <p:sldId id="310" r:id="rId6"/>
    <p:sldId id="311" r:id="rId7"/>
    <p:sldId id="281" r:id="rId8"/>
    <p:sldId id="309" r:id="rId9"/>
    <p:sldId id="269" r:id="rId10"/>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enda Mondesir" initials="E" lastIdx="2" clrIdx="0">
    <p:extLst>
      <p:ext uri="{19B8F6BF-5375-455C-9EA6-DF929625EA0E}">
        <p15:presenceInfo xmlns:p15="http://schemas.microsoft.com/office/powerpoint/2012/main" userId="Elizenda Mondesir" providerId="None"/>
      </p:ext>
    </p:extLst>
  </p:cmAuthor>
  <p:cmAuthor id="2" name="Elizenda Mondesir" initials="EM" lastIdx="1" clrIdx="1">
    <p:extLst>
      <p:ext uri="{19B8F6BF-5375-455C-9EA6-DF929625EA0E}">
        <p15:presenceInfo xmlns:p15="http://schemas.microsoft.com/office/powerpoint/2012/main" userId="S-1-5-21-30371924-1664817342-1491421105-15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28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2"/>
    <p:restoredTop sz="86380"/>
  </p:normalViewPr>
  <p:slideViewPr>
    <p:cSldViewPr snapToGrid="0" snapToObjects="1">
      <p:cViewPr varScale="1">
        <p:scale>
          <a:sx n="154" d="100"/>
          <a:sy n="154" d="100"/>
        </p:scale>
        <p:origin x="156" y="384"/>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smtClean="0">
                <a:solidFill>
                  <a:schemeClr val="tx1">
                    <a:lumMod val="75000"/>
                    <a:lumOff val="25000"/>
                  </a:schemeClr>
                </a:solidFill>
              </a:rPr>
              <a:t>Historical</a:t>
            </a:r>
            <a:r>
              <a:rPr lang="en-US" baseline="0" dirty="0" smtClean="0">
                <a:solidFill>
                  <a:schemeClr val="tx1">
                    <a:lumMod val="75000"/>
                    <a:lumOff val="25000"/>
                  </a:schemeClr>
                </a:solidFill>
              </a:rPr>
              <a:t> State Budget: FY 08/09 to 15/16</a:t>
            </a:r>
            <a:endParaRPr lang="en-US"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State Expenses</c:v>
                </c:pt>
              </c:strCache>
            </c:strRef>
          </c:tx>
          <c:spPr>
            <a:ln w="28575" cap="rnd">
              <a:solidFill>
                <a:schemeClr val="accent1"/>
              </a:solidFill>
              <a:round/>
            </a:ln>
            <a:effectLst/>
          </c:spPr>
          <c:marker>
            <c:symbol val="none"/>
          </c:marker>
          <c:dPt>
            <c:idx val="0"/>
            <c:marker>
              <c:symbol val="none"/>
            </c:marker>
            <c:bubble3D val="0"/>
            <c:spPr>
              <a:ln w="28575" cap="rnd">
                <a:solidFill>
                  <a:srgbClr val="FF0000"/>
                </a:solidFill>
                <a:round/>
              </a:ln>
              <a:effectLst/>
            </c:spPr>
            <c:extLst xmlns:c16r2="http://schemas.microsoft.com/office/drawing/2015/06/chart">
              <c:ext xmlns:c16="http://schemas.microsoft.com/office/drawing/2014/chart" uri="{C3380CC4-5D6E-409C-BE32-E72D297353CC}">
                <c16:uniqueId val="{00000001-7F69-422C-BAAD-DE4F61DC13D5}"/>
              </c:ext>
            </c:extLst>
          </c:dPt>
          <c:dPt>
            <c:idx val="1"/>
            <c:marker>
              <c:symbol val="none"/>
            </c:marker>
            <c:bubble3D val="0"/>
            <c:spPr>
              <a:ln w="28575" cap="rnd">
                <a:solidFill>
                  <a:srgbClr val="FF0000"/>
                </a:solidFill>
                <a:round/>
              </a:ln>
              <a:effectLst/>
            </c:spPr>
            <c:extLst xmlns:c16r2="http://schemas.microsoft.com/office/drawing/2015/06/chart">
              <c:ext xmlns:c16="http://schemas.microsoft.com/office/drawing/2014/chart" uri="{C3380CC4-5D6E-409C-BE32-E72D297353CC}">
                <c16:uniqueId val="{00000003-7F69-422C-BAAD-DE4F61DC13D5}"/>
              </c:ext>
            </c:extLst>
          </c:dPt>
          <c:dPt>
            <c:idx val="2"/>
            <c:marker>
              <c:symbol val="none"/>
            </c:marker>
            <c:bubble3D val="0"/>
            <c:spPr>
              <a:ln w="28575" cap="rnd">
                <a:solidFill>
                  <a:srgbClr val="FF0000"/>
                </a:solidFill>
                <a:round/>
              </a:ln>
              <a:effectLst/>
            </c:spPr>
            <c:extLst xmlns:c16r2="http://schemas.microsoft.com/office/drawing/2015/06/chart">
              <c:ext xmlns:c16="http://schemas.microsoft.com/office/drawing/2014/chart" uri="{C3380CC4-5D6E-409C-BE32-E72D297353CC}">
                <c16:uniqueId val="{00000005-7F69-422C-BAAD-DE4F61DC13D5}"/>
              </c:ext>
            </c:extLst>
          </c:dPt>
          <c:dPt>
            <c:idx val="3"/>
            <c:marker>
              <c:symbol val="none"/>
            </c:marker>
            <c:bubble3D val="0"/>
            <c:spPr>
              <a:ln w="28575" cap="rnd">
                <a:solidFill>
                  <a:srgbClr val="FF0000"/>
                </a:solidFill>
                <a:round/>
              </a:ln>
              <a:effectLst/>
            </c:spPr>
            <c:extLst xmlns:c16r2="http://schemas.microsoft.com/office/drawing/2015/06/chart">
              <c:ext xmlns:c16="http://schemas.microsoft.com/office/drawing/2014/chart" uri="{C3380CC4-5D6E-409C-BE32-E72D297353CC}">
                <c16:uniqueId val="{00000007-7F69-422C-BAAD-DE4F61DC13D5}"/>
              </c:ext>
            </c:extLst>
          </c:dPt>
          <c:dPt>
            <c:idx val="8"/>
            <c:marker>
              <c:symbol val="none"/>
            </c:marker>
            <c:bubble3D val="0"/>
            <c:spPr>
              <a:ln w="28575" cap="rnd">
                <a:solidFill>
                  <a:schemeClr val="tx1"/>
                </a:solidFill>
                <a:round/>
              </a:ln>
              <a:effectLst/>
            </c:spPr>
            <c:extLst xmlns:c16r2="http://schemas.microsoft.com/office/drawing/2015/06/chart">
              <c:ext xmlns:c16="http://schemas.microsoft.com/office/drawing/2014/chart" uri="{C3380CC4-5D6E-409C-BE32-E72D297353CC}">
                <c16:uniqueId val="{00000009-7F69-422C-BAAD-DE4F61DC13D5}"/>
              </c:ext>
            </c:extLst>
          </c:dPt>
          <c:dPt>
            <c:idx val="9"/>
            <c:marker>
              <c:symbol val="none"/>
            </c:marker>
            <c:bubble3D val="0"/>
            <c:spPr>
              <a:ln w="28575" cap="rnd">
                <a:solidFill>
                  <a:schemeClr val="tx1"/>
                </a:solidFill>
                <a:round/>
              </a:ln>
              <a:effectLst/>
            </c:spPr>
            <c:extLst xmlns:c16r2="http://schemas.microsoft.com/office/drawing/2015/06/chart">
              <c:ext xmlns:c16="http://schemas.microsoft.com/office/drawing/2014/chart" uri="{C3380CC4-5D6E-409C-BE32-E72D297353CC}">
                <c16:uniqueId val="{0000000B-7F69-422C-BAAD-DE4F61DC13D5}"/>
              </c:ext>
            </c:extLst>
          </c:dPt>
          <c:cat>
            <c:strRef>
              <c:f>Sheet1!$B$1:$K$1</c:f>
              <c:strCache>
                <c:ptCount val="10"/>
                <c:pt idx="0">
                  <c:v>08/09</c:v>
                </c:pt>
                <c:pt idx="1">
                  <c:v>09/10</c:v>
                </c:pt>
                <c:pt idx="2">
                  <c:v>10/11</c:v>
                </c:pt>
                <c:pt idx="3">
                  <c:v>11/12</c:v>
                </c:pt>
                <c:pt idx="4">
                  <c:v>12/13</c:v>
                </c:pt>
                <c:pt idx="5">
                  <c:v>13/14</c:v>
                </c:pt>
                <c:pt idx="6">
                  <c:v>14/15</c:v>
                </c:pt>
                <c:pt idx="7">
                  <c:v>15/16</c:v>
                </c:pt>
                <c:pt idx="8">
                  <c:v>16/17</c:v>
                </c:pt>
                <c:pt idx="9">
                  <c:v>Est 17/18</c:v>
                </c:pt>
              </c:strCache>
            </c:strRef>
          </c:cat>
          <c:val>
            <c:numRef>
              <c:f>Sheet1!$B$2:$K$2</c:f>
              <c:numCache>
                <c:formatCode>_("$"* #,##0_);_("$"* \(#,##0\);_("$"* "-"??_);_(@_)</c:formatCode>
                <c:ptCount val="10"/>
                <c:pt idx="0">
                  <c:v>318802160</c:v>
                </c:pt>
                <c:pt idx="1">
                  <c:v>330461717</c:v>
                </c:pt>
                <c:pt idx="2">
                  <c:v>319860999</c:v>
                </c:pt>
                <c:pt idx="3">
                  <c:v>306973719.19</c:v>
                </c:pt>
                <c:pt idx="4">
                  <c:v>332907813</c:v>
                </c:pt>
                <c:pt idx="5">
                  <c:v>348331637</c:v>
                </c:pt>
                <c:pt idx="6">
                  <c:v>367424847.26999998</c:v>
                </c:pt>
                <c:pt idx="7">
                  <c:v>397775578.92000002</c:v>
                </c:pt>
                <c:pt idx="8">
                  <c:v>409573625</c:v>
                </c:pt>
                <c:pt idx="9">
                  <c:v>414073625</c:v>
                </c:pt>
              </c:numCache>
            </c:numRef>
          </c:val>
          <c:smooth val="0"/>
          <c:extLst xmlns:c16r2="http://schemas.microsoft.com/office/drawing/2015/06/chart">
            <c:ext xmlns:c16="http://schemas.microsoft.com/office/drawing/2014/chart" uri="{C3380CC4-5D6E-409C-BE32-E72D297353CC}">
              <c16:uniqueId val="{0000000C-7F69-422C-BAAD-DE4F61DC13D5}"/>
            </c:ext>
          </c:extLst>
        </c:ser>
        <c:dLbls>
          <c:showLegendKey val="0"/>
          <c:showVal val="0"/>
          <c:showCatName val="0"/>
          <c:showSerName val="0"/>
          <c:showPercent val="0"/>
          <c:showBubbleSize val="0"/>
        </c:dLbls>
        <c:smooth val="0"/>
        <c:axId val="390241896"/>
        <c:axId val="390242288"/>
      </c:lineChart>
      <c:catAx>
        <c:axId val="39024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0242288"/>
        <c:crosses val="autoZero"/>
        <c:auto val="1"/>
        <c:lblAlgn val="ctr"/>
        <c:lblOffset val="100"/>
        <c:noMultiLvlLbl val="0"/>
      </c:catAx>
      <c:valAx>
        <c:axId val="390242288"/>
        <c:scaling>
          <c:orientation val="minMax"/>
          <c:min val="200000000"/>
        </c:scaling>
        <c:delete val="0"/>
        <c:axPos val="l"/>
        <c:majorGridlines>
          <c:spPr>
            <a:ln w="9525" cap="flat" cmpd="sng" algn="ctr">
              <a:solidFill>
                <a:schemeClr val="tx1">
                  <a:lumMod val="15000"/>
                  <a:lumOff val="85000"/>
                </a:schemeClr>
              </a:solidFill>
              <a:round/>
            </a:ln>
            <a:effectLst/>
          </c:spPr>
        </c:majorGridlines>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0241896"/>
        <c:crosses val="autoZero"/>
        <c:crossBetween val="between"/>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Sheet1!$AU$7</c:f>
              <c:strCache>
                <c:ptCount val="1"/>
                <c:pt idx="0">
                  <c:v>Procurement / OTPS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Sheet1!$AS$8:$AS$12</c:f>
              <c:strCache>
                <c:ptCount val="5"/>
                <c:pt idx="0">
                  <c:v>2011/12</c:v>
                </c:pt>
                <c:pt idx="1">
                  <c:v>2012/13</c:v>
                </c:pt>
                <c:pt idx="2">
                  <c:v>2013/14</c:v>
                </c:pt>
                <c:pt idx="3">
                  <c:v>2014/15</c:v>
                </c:pt>
                <c:pt idx="4">
                  <c:v>2015/16</c:v>
                </c:pt>
              </c:strCache>
            </c:strRef>
          </c:cat>
          <c:val>
            <c:numRef>
              <c:f>Sheet1!$AU$8:$AU$12</c:f>
              <c:numCache>
                <c:formatCode>_("$"* #,##0_);_("$"* \(#,##0\);_("$"* "-"??_);_(@_)</c:formatCode>
                <c:ptCount val="5"/>
                <c:pt idx="0">
                  <c:v>5771000</c:v>
                </c:pt>
                <c:pt idx="1">
                  <c:v>4535703</c:v>
                </c:pt>
                <c:pt idx="2">
                  <c:v>5406082</c:v>
                </c:pt>
                <c:pt idx="3">
                  <c:v>7612258</c:v>
                </c:pt>
                <c:pt idx="4">
                  <c:v>7382180</c:v>
                </c:pt>
              </c:numCache>
            </c:numRef>
          </c:val>
          <c:extLst xmlns:c16r2="http://schemas.microsoft.com/office/drawing/2015/06/chart">
            <c:ext xmlns:c16="http://schemas.microsoft.com/office/drawing/2014/chart" uri="{C3380CC4-5D6E-409C-BE32-E72D297353CC}">
              <c16:uniqueId val="{00000000-3BA2-4F26-ABB5-E99AB1CCE019}"/>
            </c:ext>
          </c:extLst>
        </c:ser>
        <c:ser>
          <c:idx val="1"/>
          <c:order val="1"/>
          <c:tx>
            <c:strRef>
              <c:f>Sheet1!$AV$7</c:f>
              <c:strCache>
                <c:ptCount val="1"/>
                <c:pt idx="0">
                  <c:v>Organizational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Sheet1!$AS$8:$AS$12</c:f>
              <c:strCache>
                <c:ptCount val="5"/>
                <c:pt idx="0">
                  <c:v>2011/12</c:v>
                </c:pt>
                <c:pt idx="1">
                  <c:v>2012/13</c:v>
                </c:pt>
                <c:pt idx="2">
                  <c:v>2013/14</c:v>
                </c:pt>
                <c:pt idx="3">
                  <c:v>2014/15</c:v>
                </c:pt>
                <c:pt idx="4">
                  <c:v>2015/16</c:v>
                </c:pt>
              </c:strCache>
            </c:strRef>
          </c:cat>
          <c:val>
            <c:numRef>
              <c:f>Sheet1!$AV$8:$AV$12</c:f>
              <c:numCache>
                <c:formatCode>_("$"* #,##0_);_("$"* \(#,##0\);_("$"* "-"??_);_(@_)</c:formatCode>
                <c:ptCount val="5"/>
                <c:pt idx="0">
                  <c:v>6944000</c:v>
                </c:pt>
                <c:pt idx="1">
                  <c:v>5907000</c:v>
                </c:pt>
                <c:pt idx="2">
                  <c:v>6211000</c:v>
                </c:pt>
                <c:pt idx="3">
                  <c:v>6178500</c:v>
                </c:pt>
                <c:pt idx="4">
                  <c:v>5428500</c:v>
                </c:pt>
              </c:numCache>
            </c:numRef>
          </c:val>
          <c:extLst xmlns:c16r2="http://schemas.microsoft.com/office/drawing/2015/06/chart">
            <c:ext xmlns:c16="http://schemas.microsoft.com/office/drawing/2014/chart" uri="{C3380CC4-5D6E-409C-BE32-E72D297353CC}">
              <c16:uniqueId val="{00000001-3BA2-4F26-ABB5-E99AB1CCE019}"/>
            </c:ext>
          </c:extLst>
        </c:ser>
        <c:dLbls>
          <c:showLegendKey val="0"/>
          <c:showVal val="0"/>
          <c:showCatName val="0"/>
          <c:showSerName val="0"/>
          <c:showPercent val="0"/>
          <c:showBubbleSize val="0"/>
        </c:dLbls>
        <c:gapWidth val="150"/>
        <c:overlap val="100"/>
        <c:axId val="390243464"/>
        <c:axId val="461968240"/>
      </c:barChart>
      <c:catAx>
        <c:axId val="3902434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61968240"/>
        <c:crosses val="autoZero"/>
        <c:auto val="1"/>
        <c:lblAlgn val="ctr"/>
        <c:lblOffset val="100"/>
        <c:noMultiLvlLbl val="0"/>
      </c:catAx>
      <c:valAx>
        <c:axId val="461968240"/>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90243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0.46253</cdr:x>
      <cdr:y>0.18545</cdr:y>
    </cdr:from>
    <cdr:to>
      <cdr:x>0.67828</cdr:x>
      <cdr:y>0.41442</cdr:y>
    </cdr:to>
    <cdr:sp macro="" textlink="">
      <cdr:nvSpPr>
        <cdr:cNvPr id="2" name="TextBox 1"/>
        <cdr:cNvSpPr txBox="1"/>
      </cdr:nvSpPr>
      <cdr:spPr>
        <a:xfrm xmlns:a="http://schemas.openxmlformats.org/drawingml/2006/main">
          <a:off x="3489249" y="747846"/>
          <a:ext cx="1627574" cy="9233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ctr"/>
          <a:r>
            <a:rPr lang="en-US" dirty="0" smtClean="0">
              <a:solidFill>
                <a:schemeClr val="accent1"/>
              </a:solidFill>
            </a:rPr>
            <a:t>Positive 6.7%  Compound Annual Growth Rate [11/12 to 15/16]</a:t>
          </a:r>
          <a:endParaRPr lang="en-US" dirty="0">
            <a:solidFill>
              <a:schemeClr val="accent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31D33A1-6D17-2C4C-B4C2-C83DB37352CC}" type="datetimeFigureOut">
              <a:rPr lang="en-US" smtClean="0"/>
              <a:t>9/12/2017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B59171E-5108-1245-8B63-E8B205C9AF87}" type="slidenum">
              <a:rPr lang="en-US" smtClean="0"/>
              <a:t>‹#›</a:t>
            </a:fld>
            <a:endParaRPr lang="en-US" dirty="0"/>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96CA4F-2197-CC40-B4FC-798A937A9DC6}" type="datetimeFigureOut">
              <a:rPr lang="en-US" smtClean="0"/>
              <a:t>9/12/2017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322656-8894-1544-92AA-01B3CF5E6182}" type="slidenum">
              <a:rPr lang="en-US" smtClean="0"/>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75F24-84BD-47CD-8B6A-5AE346B073F7}" type="slidenum">
              <a:rPr lang="en-US" smtClean="0"/>
              <a:t>8</a:t>
            </a:fld>
            <a:endParaRPr lang="en-US" dirty="0"/>
          </a:p>
        </p:txBody>
      </p:sp>
    </p:spTree>
    <p:extLst>
      <p:ext uri="{BB962C8B-B14F-4D97-AF65-F5344CB8AC3E}">
        <p14:creationId xmlns:p14="http://schemas.microsoft.com/office/powerpoint/2010/main" val="2836184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623" y="1079817"/>
            <a:ext cx="3361036" cy="574750"/>
          </a:xfrm>
          <a:prstGeom prst="rect">
            <a:avLst/>
          </a:prstGeom>
        </p:spPr>
      </p:pic>
      <p:cxnSp>
        <p:nvCxnSpPr>
          <p:cNvPr id="10" name="Straight Connector 9"/>
          <p:cNvCxnSpPr/>
          <p:nvPr userDrawn="1"/>
        </p:nvCxnSpPr>
        <p:spPr>
          <a:xfrm flipV="1">
            <a:off x="1649601" y="3868967"/>
            <a:ext cx="7595138" cy="7433"/>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49601" y="1893337"/>
            <a:ext cx="4580462" cy="1711610"/>
          </a:xfrm>
          <a:prstGeom prst="rect">
            <a:avLst/>
          </a:prstGeom>
        </p:spPr>
      </p:pic>
      <p:sp>
        <p:nvSpPr>
          <p:cNvPr id="8" name="Text Placeholder 2"/>
          <p:cNvSpPr>
            <a:spLocks noGrp="1"/>
          </p:cNvSpPr>
          <p:nvPr>
            <p:ph type="body" idx="10" hasCustomPrompt="1"/>
          </p:nvPr>
        </p:nvSpPr>
        <p:spPr>
          <a:xfrm>
            <a:off x="1550236" y="4017617"/>
            <a:ext cx="4330694" cy="299323"/>
          </a:xfrm>
          <a:prstGeom prst="rect">
            <a:avLst/>
          </a:prstGeom>
        </p:spPr>
        <p:txBody>
          <a:bodyPr>
            <a:noAutofit/>
          </a:bodyPr>
          <a:lstStyle>
            <a:lvl1pPr marL="0" indent="0">
              <a:lnSpc>
                <a:spcPct val="100000"/>
              </a:lnSpc>
              <a:buNone/>
              <a:defRPr sz="1400" b="0" i="0" baseline="0">
                <a:solidFill>
                  <a:schemeClr val="bg1"/>
                </a:solidFill>
                <a:latin typeface="Museo Slab 700" charset="0"/>
                <a:ea typeface="Museo Slab 700" charset="0"/>
                <a:cs typeface="Museo Slab 7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smtClean="0"/>
              <a:t>SUBTITLE OR NAME OF PRESENTATION</a:t>
            </a:r>
            <a:endParaRPr lang="en-US" dirty="0"/>
          </a:p>
        </p:txBody>
      </p:sp>
    </p:spTree>
    <p:extLst>
      <p:ext uri="{BB962C8B-B14F-4D97-AF65-F5344CB8AC3E}">
        <p14:creationId xmlns:p14="http://schemas.microsoft.com/office/powerpoint/2010/main" val="92914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BU Text-3 Photos">
    <p:spTree>
      <p:nvGrpSpPr>
        <p:cNvPr id="1" name=""/>
        <p:cNvGrpSpPr/>
        <p:nvPr/>
      </p:nvGrpSpPr>
      <p:grpSpPr>
        <a:xfrm>
          <a:off x="0" y="0"/>
          <a:ext cx="0" cy="0"/>
          <a:chOff x="0" y="0"/>
          <a:chExt cx="0" cy="0"/>
        </a:xfrm>
      </p:grpSpPr>
      <p:sp>
        <p:nvSpPr>
          <p:cNvPr id="20" name="Text Placeholder 2"/>
          <p:cNvSpPr>
            <a:spLocks noGrp="1"/>
          </p:cNvSpPr>
          <p:nvPr>
            <p:ph type="body" idx="10" hasCustomPrompt="1"/>
          </p:nvPr>
        </p:nvSpPr>
        <p:spPr>
          <a:xfrm>
            <a:off x="527844" y="1708879"/>
            <a:ext cx="3134815" cy="2653320"/>
          </a:xfrm>
          <a:prstGeom prst="rect">
            <a:avLst/>
          </a:prstGeom>
        </p:spPr>
        <p:txBody>
          <a:bodyPr>
            <a:noAutofit/>
          </a:bodyPr>
          <a:lstStyle>
            <a:lvl1pPr marL="0" indent="0">
              <a:lnSpc>
                <a:spcPct val="100000"/>
              </a:lnSpc>
              <a:buFont typeface="Arial" charset="0"/>
              <a:buNone/>
              <a:defRPr sz="1200" b="0" i="0">
                <a:solidFill>
                  <a:srgbClr val="828383"/>
                </a:solidFill>
                <a:latin typeface="Museo Slab 300" charset="0"/>
                <a:ea typeface="Museo Slab 300" charset="0"/>
                <a:cs typeface="Museo Slab 3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a:p>
            <a:pPr lvl="0"/>
            <a:r>
              <a:rPr lang="en-US" dirty="0" smtClean="0"/>
              <a:t>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 per </a:t>
            </a:r>
            <a:r>
              <a:rPr lang="en-US" dirty="0" err="1" smtClean="0"/>
              <a:t>conubia</a:t>
            </a:r>
            <a:r>
              <a:rPr lang="en-US" dirty="0" smtClean="0"/>
              <a:t> nostra, per </a:t>
            </a:r>
            <a:r>
              <a:rPr lang="en-US" dirty="0" err="1" smtClean="0"/>
              <a:t>inceptos</a:t>
            </a:r>
            <a:r>
              <a:rPr lang="en-US" dirty="0" smtClean="0"/>
              <a:t> </a:t>
            </a:r>
            <a:r>
              <a:rPr lang="en-US" dirty="0" err="1" smtClean="0"/>
              <a:t>himenaeos</a:t>
            </a:r>
            <a:r>
              <a:rPr lang="en-US" dirty="0" smtClean="0"/>
              <a:t>. Integer ante </a:t>
            </a:r>
            <a:r>
              <a:rPr lang="en-US" dirty="0" err="1" smtClean="0"/>
              <a:t>eros</a:t>
            </a:r>
            <a:r>
              <a:rPr lang="en-US" dirty="0" smtClean="0"/>
              <a:t>, </a:t>
            </a:r>
            <a:r>
              <a:rPr lang="en-US" dirty="0" err="1" smtClean="0"/>
              <a:t>lobortis</a:t>
            </a:r>
            <a:r>
              <a:rPr lang="en-US" dirty="0" smtClean="0"/>
              <a:t> </a:t>
            </a:r>
            <a:r>
              <a:rPr lang="en-US" dirty="0" err="1" smtClean="0"/>
              <a:t>ultrices</a:t>
            </a:r>
            <a:r>
              <a:rPr lang="en-US" dirty="0" smtClean="0"/>
              <a:t> libero id, </a:t>
            </a:r>
            <a:r>
              <a:rPr lang="en-US" dirty="0" err="1" smtClean="0"/>
              <a:t>fringilla</a:t>
            </a:r>
            <a:r>
              <a:rPr lang="en-US" dirty="0" smtClean="0"/>
              <a:t> </a:t>
            </a:r>
            <a:r>
              <a:rPr lang="en-US" dirty="0" err="1" smtClean="0"/>
              <a:t>congue</a:t>
            </a:r>
            <a:r>
              <a:rPr lang="en-US" dirty="0" smtClean="0"/>
              <a:t> dolor. </a:t>
            </a:r>
            <a:r>
              <a:rPr lang="en-US" dirty="0" err="1" smtClean="0"/>
              <a:t>Sed</a:t>
            </a:r>
            <a:r>
              <a:rPr lang="en-US" dirty="0" smtClean="0"/>
              <a:t> </a:t>
            </a:r>
            <a:r>
              <a:rPr lang="en-US" dirty="0" err="1" smtClean="0"/>
              <a:t>nec</a:t>
            </a:r>
            <a:r>
              <a:rPr lang="en-US" dirty="0" smtClean="0"/>
              <a:t> </a:t>
            </a:r>
            <a:r>
              <a:rPr lang="en-US" dirty="0" err="1" smtClean="0"/>
              <a:t>lectus</a:t>
            </a:r>
            <a:r>
              <a:rPr lang="en-US" dirty="0" smtClean="0"/>
              <a:t> </a:t>
            </a:r>
            <a:r>
              <a:rPr lang="en-US" dirty="0" err="1" smtClean="0"/>
              <a:t>tellus</a:t>
            </a:r>
            <a:r>
              <a:rPr lang="en-US" dirty="0" smtClean="0"/>
              <a:t>. </a:t>
            </a:r>
          </a:p>
          <a:p>
            <a:pPr marL="171450" marR="0" lvl="0" indent="-171450" algn="l" defTabSz="685800" rtl="0" eaLnBrk="1" fontAlgn="auto" latinLnBrk="0" hangingPunct="1">
              <a:lnSpc>
                <a:spcPct val="100000"/>
              </a:lnSpc>
              <a:spcBef>
                <a:spcPts val="750"/>
              </a:spcBef>
              <a:spcAft>
                <a:spcPts val="0"/>
              </a:spcAft>
              <a:buClrTx/>
              <a:buSzTx/>
              <a:buFont typeface="Arial" charset="0"/>
              <a:buNone/>
              <a:tabLst/>
              <a:defRPr/>
            </a:pPr>
            <a:endParaRPr lang="en-US" dirty="0" smtClean="0"/>
          </a:p>
        </p:txBody>
      </p:sp>
      <p:sp>
        <p:nvSpPr>
          <p:cNvPr id="31" name="Picture Placeholder 2"/>
          <p:cNvSpPr>
            <a:spLocks noGrp="1" noChangeAspect="1"/>
          </p:cNvSpPr>
          <p:nvPr>
            <p:ph type="pic" idx="13"/>
          </p:nvPr>
        </p:nvSpPr>
        <p:spPr>
          <a:xfrm>
            <a:off x="3723085" y="834083"/>
            <a:ext cx="2323852" cy="3318652"/>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32" name="Picture Placeholder 2"/>
          <p:cNvSpPr>
            <a:spLocks noGrp="1" noChangeAspect="1"/>
          </p:cNvSpPr>
          <p:nvPr>
            <p:ph type="pic" idx="14"/>
          </p:nvPr>
        </p:nvSpPr>
        <p:spPr>
          <a:xfrm>
            <a:off x="6189636" y="834083"/>
            <a:ext cx="2334558" cy="1580941"/>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33" name="Picture Placeholder 2"/>
          <p:cNvSpPr>
            <a:spLocks noGrp="1" noChangeAspect="1"/>
          </p:cNvSpPr>
          <p:nvPr>
            <p:ph type="pic" idx="15"/>
          </p:nvPr>
        </p:nvSpPr>
        <p:spPr>
          <a:xfrm>
            <a:off x="6189636" y="2578715"/>
            <a:ext cx="2328716" cy="157402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35" name="Title 1"/>
          <p:cNvSpPr>
            <a:spLocks noGrp="1"/>
          </p:cNvSpPr>
          <p:nvPr>
            <p:ph type="title" hasCustomPrompt="1"/>
          </p:nvPr>
        </p:nvSpPr>
        <p:spPr>
          <a:xfrm>
            <a:off x="527844" y="767844"/>
            <a:ext cx="3134815" cy="745896"/>
          </a:xfrm>
          <a:prstGeom prst="rect">
            <a:avLst/>
          </a:prstGeom>
        </p:spPr>
        <p:txBody>
          <a:bodyPr tIns="0" rIns="0" bIns="0" anchor="t" anchorCtr="0">
            <a:noAutofit/>
          </a:bodyPr>
          <a:lstStyle>
            <a:lvl1pPr>
              <a:defRPr sz="3000" b="0" i="0" baseline="0">
                <a:latin typeface="Effra Heavy" charset="0"/>
                <a:ea typeface="Effra Heavy" charset="0"/>
                <a:cs typeface="Effra Heavy" charset="0"/>
              </a:defRPr>
            </a:lvl1pPr>
          </a:lstStyle>
          <a:p>
            <a:r>
              <a:rPr lang="en-US" dirty="0" smtClean="0"/>
              <a:t>Lorem Ipsum</a:t>
            </a:r>
            <a:br>
              <a:rPr lang="en-US" dirty="0" smtClean="0"/>
            </a:br>
            <a:r>
              <a:rPr lang="en-US" dirty="0" smtClean="0"/>
              <a:t>dolor sit </a:t>
            </a:r>
            <a:r>
              <a:rPr lang="en-US" dirty="0" err="1" smtClean="0"/>
              <a:t>amet</a:t>
            </a:r>
            <a:endParaRPr lang="en-US" dirty="0"/>
          </a:p>
        </p:txBody>
      </p:sp>
      <p:sp>
        <p:nvSpPr>
          <p:cNvPr id="8" name="Text Placeholder 2"/>
          <p:cNvSpPr>
            <a:spLocks noGrp="1"/>
          </p:cNvSpPr>
          <p:nvPr>
            <p:ph type="body" idx="16" hasCustomPrompt="1"/>
          </p:nvPr>
        </p:nvSpPr>
        <p:spPr>
          <a:xfrm>
            <a:off x="3725949" y="4193762"/>
            <a:ext cx="4791392" cy="256032"/>
          </a:xfrm>
          <a:prstGeom prst="rect">
            <a:avLst/>
          </a:prstGeom>
        </p:spPr>
        <p:txBody>
          <a:bodyPr lIns="0" tIns="0" rIns="0">
            <a:noAutofit/>
          </a:bodyPr>
          <a:lstStyle>
            <a:lvl1pPr marL="0" indent="0">
              <a:lnSpc>
                <a:spcPct val="100000"/>
              </a:lnSpc>
              <a:buNone/>
              <a:defRPr sz="800" b="0" i="0">
                <a:solidFill>
                  <a:srgbClr val="828383"/>
                </a:solidFill>
                <a:latin typeface="Museo Slab 100" charset="0"/>
                <a:ea typeface="Museo Slab 100" charset="0"/>
                <a:cs typeface="Museo Slab 1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a:t>
            </a:r>
            <a:endParaRPr lang="en-US" dirty="0"/>
          </a:p>
        </p:txBody>
      </p:sp>
    </p:spTree>
    <p:extLst>
      <p:ext uri="{BB962C8B-B14F-4D97-AF65-F5344CB8AC3E}">
        <p14:creationId xmlns:p14="http://schemas.microsoft.com/office/powerpoint/2010/main" val="179406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BU 3 Photos">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1534333" y="712677"/>
            <a:ext cx="6418318" cy="629547"/>
          </a:xfrm>
          <a:prstGeom prst="rect">
            <a:avLst/>
          </a:prstGeom>
        </p:spPr>
        <p:txBody>
          <a:bodyPr anchor="t" anchorCtr="0">
            <a:normAutofit/>
          </a:bodyPr>
          <a:lstStyle>
            <a:lvl1pPr>
              <a:defRPr sz="3600" b="0" i="0">
                <a:latin typeface="Effra Heavy" charset="0"/>
                <a:ea typeface="Effra Heavy" charset="0"/>
                <a:cs typeface="Effra Heavy" charset="0"/>
              </a:defRPr>
            </a:lvl1pPr>
          </a:lstStyle>
          <a:p>
            <a:r>
              <a:rPr lang="en-US" dirty="0" err="1" smtClean="0"/>
              <a:t>Lorem</a:t>
            </a:r>
            <a:r>
              <a:rPr lang="en-US" dirty="0" smtClean="0"/>
              <a:t> </a:t>
            </a:r>
            <a:r>
              <a:rPr lang="en-US" dirty="0" err="1" smtClean="0"/>
              <a:t>Ipsum</a:t>
            </a:r>
            <a:endParaRPr lang="en-US" dirty="0"/>
          </a:p>
        </p:txBody>
      </p:sp>
      <p:sp>
        <p:nvSpPr>
          <p:cNvPr id="12" name="Picture Placeholder 2"/>
          <p:cNvSpPr>
            <a:spLocks noGrp="1" noChangeAspect="1"/>
          </p:cNvSpPr>
          <p:nvPr>
            <p:ph type="pic" idx="13"/>
          </p:nvPr>
        </p:nvSpPr>
        <p:spPr>
          <a:xfrm>
            <a:off x="1639147" y="1409831"/>
            <a:ext cx="1827600" cy="261659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13" name="Picture Placeholder 2"/>
          <p:cNvSpPr>
            <a:spLocks noGrp="1" noChangeAspect="1"/>
          </p:cNvSpPr>
          <p:nvPr>
            <p:ph type="pic" idx="15"/>
          </p:nvPr>
        </p:nvSpPr>
        <p:spPr>
          <a:xfrm>
            <a:off x="5725471" y="1410310"/>
            <a:ext cx="1827600" cy="261659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14" name="Picture Placeholder 2"/>
          <p:cNvSpPr>
            <a:spLocks noGrp="1" noChangeAspect="1"/>
          </p:cNvSpPr>
          <p:nvPr>
            <p:ph type="pic" idx="14"/>
          </p:nvPr>
        </p:nvSpPr>
        <p:spPr>
          <a:xfrm>
            <a:off x="3672930" y="1409831"/>
            <a:ext cx="1827600" cy="261659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15" name="Text Placeholder 2"/>
          <p:cNvSpPr>
            <a:spLocks noGrp="1"/>
          </p:cNvSpPr>
          <p:nvPr>
            <p:ph type="body" idx="20" hasCustomPrompt="1"/>
          </p:nvPr>
        </p:nvSpPr>
        <p:spPr>
          <a:xfrm>
            <a:off x="1639147" y="4094028"/>
            <a:ext cx="1827600" cy="355766"/>
          </a:xfrm>
          <a:prstGeom prst="rect">
            <a:avLst/>
          </a:prstGeom>
        </p:spPr>
        <p:txBody>
          <a:bodyPr lIns="0" tIns="0" rIns="0">
            <a:noAutofit/>
          </a:bodyPr>
          <a:lstStyle>
            <a:lvl1pPr marL="0" indent="0">
              <a:lnSpc>
                <a:spcPct val="100000"/>
              </a:lnSpc>
              <a:buNone/>
              <a:defRPr sz="800" b="0" i="0">
                <a:solidFill>
                  <a:srgbClr val="828383"/>
                </a:solidFill>
                <a:latin typeface="Museo Slab 100" charset="0"/>
                <a:ea typeface="Museo Slab 100" charset="0"/>
                <a:cs typeface="Museo Slab 1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a:t>
            </a:r>
            <a:endParaRPr lang="en-US" dirty="0"/>
          </a:p>
        </p:txBody>
      </p:sp>
      <p:sp>
        <p:nvSpPr>
          <p:cNvPr id="16" name="Text Placeholder 2"/>
          <p:cNvSpPr>
            <a:spLocks noGrp="1"/>
          </p:cNvSpPr>
          <p:nvPr>
            <p:ph type="body" idx="21" hasCustomPrompt="1"/>
          </p:nvPr>
        </p:nvSpPr>
        <p:spPr>
          <a:xfrm>
            <a:off x="3672930" y="4094028"/>
            <a:ext cx="1827600" cy="355766"/>
          </a:xfrm>
          <a:prstGeom prst="rect">
            <a:avLst/>
          </a:prstGeom>
        </p:spPr>
        <p:txBody>
          <a:bodyPr lIns="0" tIns="0" rIns="0">
            <a:noAutofit/>
          </a:bodyPr>
          <a:lstStyle>
            <a:lvl1pPr marL="0" indent="0">
              <a:lnSpc>
                <a:spcPct val="100000"/>
              </a:lnSpc>
              <a:buNone/>
              <a:defRPr sz="800" b="0" i="0">
                <a:solidFill>
                  <a:srgbClr val="828383"/>
                </a:solidFill>
                <a:latin typeface="Museo Slab 100" charset="0"/>
                <a:ea typeface="Museo Slab 100" charset="0"/>
                <a:cs typeface="Museo Slab 1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a:t>
            </a:r>
            <a:endParaRPr lang="en-US" dirty="0"/>
          </a:p>
        </p:txBody>
      </p:sp>
      <p:sp>
        <p:nvSpPr>
          <p:cNvPr id="18" name="Text Placeholder 2"/>
          <p:cNvSpPr>
            <a:spLocks noGrp="1"/>
          </p:cNvSpPr>
          <p:nvPr>
            <p:ph type="body" idx="22" hasCustomPrompt="1"/>
          </p:nvPr>
        </p:nvSpPr>
        <p:spPr>
          <a:xfrm>
            <a:off x="5725471" y="4094028"/>
            <a:ext cx="1827600" cy="355766"/>
          </a:xfrm>
          <a:prstGeom prst="rect">
            <a:avLst/>
          </a:prstGeom>
        </p:spPr>
        <p:txBody>
          <a:bodyPr lIns="0" tIns="0" rIns="0">
            <a:noAutofit/>
          </a:bodyPr>
          <a:lstStyle>
            <a:lvl1pPr marL="0" indent="0">
              <a:lnSpc>
                <a:spcPct val="100000"/>
              </a:lnSpc>
              <a:buNone/>
              <a:defRPr sz="800" b="0" i="0">
                <a:solidFill>
                  <a:srgbClr val="828383"/>
                </a:solidFill>
                <a:latin typeface="Museo Slab 100" charset="0"/>
                <a:ea typeface="Museo Slab 100" charset="0"/>
                <a:cs typeface="Museo Slab 1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a:t>
            </a:r>
            <a:endParaRPr lang="en-US" dirty="0"/>
          </a:p>
        </p:txBody>
      </p:sp>
    </p:spTree>
    <p:extLst>
      <p:ext uri="{BB962C8B-B14F-4D97-AF65-F5344CB8AC3E}">
        <p14:creationId xmlns:p14="http://schemas.microsoft.com/office/powerpoint/2010/main" val="2017843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BU Text 1 Char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521802" y="767844"/>
            <a:ext cx="3134815" cy="745896"/>
          </a:xfrm>
          <a:prstGeom prst="rect">
            <a:avLst/>
          </a:prstGeom>
        </p:spPr>
        <p:txBody>
          <a:bodyPr tIns="0" rIns="0" bIns="0" anchor="t" anchorCtr="0">
            <a:noAutofit/>
          </a:bodyPr>
          <a:lstStyle>
            <a:lvl1pPr>
              <a:defRPr sz="3000" b="0" i="0" baseline="0">
                <a:latin typeface="Effra Heavy" charset="0"/>
                <a:ea typeface="Effra Heavy" charset="0"/>
                <a:cs typeface="Effra Heavy" charset="0"/>
              </a:defRPr>
            </a:lvl1pPr>
          </a:lstStyle>
          <a:p>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sp>
        <p:nvSpPr>
          <p:cNvPr id="15" name="Text Placeholder 2"/>
          <p:cNvSpPr>
            <a:spLocks noGrp="1"/>
          </p:cNvSpPr>
          <p:nvPr>
            <p:ph type="body" idx="10" hasCustomPrompt="1"/>
          </p:nvPr>
        </p:nvSpPr>
        <p:spPr>
          <a:xfrm>
            <a:off x="527844" y="1708879"/>
            <a:ext cx="3134815" cy="2653320"/>
          </a:xfrm>
          <a:prstGeom prst="rect">
            <a:avLst/>
          </a:prstGeom>
        </p:spPr>
        <p:txBody>
          <a:bodyPr>
            <a:noAutofit/>
          </a:bodyPr>
          <a:lstStyle>
            <a:lvl1pPr marL="0" indent="0">
              <a:lnSpc>
                <a:spcPct val="100000"/>
              </a:lnSpc>
              <a:buFont typeface="Arial" charset="0"/>
              <a:buNone/>
              <a:defRPr sz="1200" b="0" i="0">
                <a:solidFill>
                  <a:srgbClr val="828383"/>
                </a:solidFill>
                <a:latin typeface="Museo Slab 300" charset="0"/>
                <a:ea typeface="Museo Slab 300" charset="0"/>
                <a:cs typeface="Museo Slab 3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a:p>
            <a:pPr lvl="0"/>
            <a:r>
              <a:rPr lang="en-US" dirty="0" smtClean="0"/>
              <a:t>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 per </a:t>
            </a:r>
            <a:r>
              <a:rPr lang="en-US" dirty="0" err="1" smtClean="0"/>
              <a:t>conubia</a:t>
            </a:r>
            <a:r>
              <a:rPr lang="en-US" dirty="0" smtClean="0"/>
              <a:t> nostra, per </a:t>
            </a:r>
            <a:r>
              <a:rPr lang="en-US" dirty="0" err="1" smtClean="0"/>
              <a:t>inceptos</a:t>
            </a:r>
            <a:r>
              <a:rPr lang="en-US" dirty="0" smtClean="0"/>
              <a:t> </a:t>
            </a:r>
            <a:r>
              <a:rPr lang="en-US" dirty="0" err="1" smtClean="0"/>
              <a:t>himenaeos</a:t>
            </a:r>
            <a:r>
              <a:rPr lang="en-US" dirty="0" smtClean="0"/>
              <a:t>. Integer ante </a:t>
            </a:r>
            <a:r>
              <a:rPr lang="en-US" dirty="0" err="1" smtClean="0"/>
              <a:t>eros</a:t>
            </a:r>
            <a:r>
              <a:rPr lang="en-US" dirty="0" smtClean="0"/>
              <a:t>, </a:t>
            </a:r>
            <a:r>
              <a:rPr lang="en-US" dirty="0" err="1" smtClean="0"/>
              <a:t>lobortis</a:t>
            </a:r>
            <a:r>
              <a:rPr lang="en-US" dirty="0" smtClean="0"/>
              <a:t> </a:t>
            </a:r>
            <a:r>
              <a:rPr lang="en-US" dirty="0" err="1" smtClean="0"/>
              <a:t>ultrices</a:t>
            </a:r>
            <a:r>
              <a:rPr lang="en-US" dirty="0" smtClean="0"/>
              <a:t> libero id, </a:t>
            </a:r>
            <a:r>
              <a:rPr lang="en-US" dirty="0" err="1" smtClean="0"/>
              <a:t>fringilla</a:t>
            </a:r>
            <a:r>
              <a:rPr lang="en-US" dirty="0" smtClean="0"/>
              <a:t> </a:t>
            </a:r>
            <a:r>
              <a:rPr lang="en-US" dirty="0" err="1" smtClean="0"/>
              <a:t>congue</a:t>
            </a:r>
            <a:r>
              <a:rPr lang="en-US" dirty="0" smtClean="0"/>
              <a:t> dolor. </a:t>
            </a:r>
            <a:r>
              <a:rPr lang="en-US" dirty="0" err="1" smtClean="0"/>
              <a:t>Sed</a:t>
            </a:r>
            <a:r>
              <a:rPr lang="en-US" dirty="0" smtClean="0"/>
              <a:t> </a:t>
            </a:r>
            <a:r>
              <a:rPr lang="en-US" dirty="0" err="1" smtClean="0"/>
              <a:t>nec</a:t>
            </a:r>
            <a:r>
              <a:rPr lang="en-US" dirty="0" smtClean="0"/>
              <a:t> </a:t>
            </a:r>
            <a:r>
              <a:rPr lang="en-US" dirty="0" err="1" smtClean="0"/>
              <a:t>lectus</a:t>
            </a:r>
            <a:r>
              <a:rPr lang="en-US" dirty="0" smtClean="0"/>
              <a:t> </a:t>
            </a:r>
            <a:r>
              <a:rPr lang="en-US" dirty="0" err="1" smtClean="0"/>
              <a:t>tellus</a:t>
            </a:r>
            <a:r>
              <a:rPr lang="en-US" dirty="0" smtClean="0"/>
              <a:t>. </a:t>
            </a:r>
          </a:p>
          <a:p>
            <a:pPr marL="171450" marR="0" lvl="0" indent="-171450" algn="l" defTabSz="685800" rtl="0" eaLnBrk="1" fontAlgn="auto" latinLnBrk="0" hangingPunct="1">
              <a:lnSpc>
                <a:spcPct val="100000"/>
              </a:lnSpc>
              <a:spcBef>
                <a:spcPts val="750"/>
              </a:spcBef>
              <a:spcAft>
                <a:spcPts val="0"/>
              </a:spcAft>
              <a:buClrTx/>
              <a:buSzTx/>
              <a:buFont typeface="Arial" charset="0"/>
              <a:buNone/>
              <a:tabLst/>
              <a:defRPr/>
            </a:pPr>
            <a:endParaRPr lang="en-US" dirty="0" smtClean="0"/>
          </a:p>
        </p:txBody>
      </p:sp>
      <p:sp>
        <p:nvSpPr>
          <p:cNvPr id="5" name="Chart Placeholder 4"/>
          <p:cNvSpPr>
            <a:spLocks noGrp="1"/>
          </p:cNvSpPr>
          <p:nvPr>
            <p:ph type="chart" sz="quarter" idx="17" hasCustomPrompt="1"/>
          </p:nvPr>
        </p:nvSpPr>
        <p:spPr>
          <a:xfrm>
            <a:off x="3725949" y="856254"/>
            <a:ext cx="4790378" cy="3255499"/>
          </a:xfrm>
          <a:prstGeom prst="rect">
            <a:avLst/>
          </a:prstGeom>
          <a:solidFill>
            <a:schemeClr val="bg1">
              <a:lumMod val="95000"/>
            </a:schemeClr>
          </a:solid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b="0" i="0">
                <a:solidFill>
                  <a:srgbClr val="828383"/>
                </a:solidFill>
                <a:latin typeface="Museo Slab 300" charset="0"/>
                <a:ea typeface="Museo Slab 300" charset="0"/>
                <a:cs typeface="Museo Slab 300"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Drag picture to placeholder or click icon to add graph</a:t>
            </a:r>
          </a:p>
        </p:txBody>
      </p:sp>
      <p:sp>
        <p:nvSpPr>
          <p:cNvPr id="6" name="Text Placeholder 2"/>
          <p:cNvSpPr>
            <a:spLocks noGrp="1"/>
          </p:cNvSpPr>
          <p:nvPr>
            <p:ph type="body" idx="15" hasCustomPrompt="1"/>
          </p:nvPr>
        </p:nvSpPr>
        <p:spPr>
          <a:xfrm>
            <a:off x="3725949" y="4193762"/>
            <a:ext cx="4791392" cy="256032"/>
          </a:xfrm>
          <a:prstGeom prst="rect">
            <a:avLst/>
          </a:prstGeom>
        </p:spPr>
        <p:txBody>
          <a:bodyPr lIns="0" tIns="0" rIns="0">
            <a:noAutofit/>
          </a:bodyPr>
          <a:lstStyle>
            <a:lvl1pPr marL="0" indent="0">
              <a:lnSpc>
                <a:spcPct val="100000"/>
              </a:lnSpc>
              <a:buNone/>
              <a:defRPr sz="800" b="0" i="0">
                <a:solidFill>
                  <a:srgbClr val="828383"/>
                </a:solidFill>
                <a:latin typeface="Museo Slab 100" charset="0"/>
                <a:ea typeface="Museo Slab 100" charset="0"/>
                <a:cs typeface="Museo Slab 1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a:t>
            </a:r>
            <a:endParaRPr lang="en-US" dirty="0"/>
          </a:p>
        </p:txBody>
      </p:sp>
    </p:spTree>
    <p:extLst>
      <p:ext uri="{BB962C8B-B14F-4D97-AF65-F5344CB8AC3E}">
        <p14:creationId xmlns:p14="http://schemas.microsoft.com/office/powerpoint/2010/main" val="2117853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222" y="4677677"/>
            <a:ext cx="780725" cy="292042"/>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3222" y="197984"/>
            <a:ext cx="1482117" cy="253447"/>
          </a:xfrm>
          <a:prstGeom prst="rect">
            <a:avLst/>
          </a:prstGeom>
        </p:spPr>
      </p:pic>
      <p:sp>
        <p:nvSpPr>
          <p:cNvPr id="9" name="Slide Number Placeholder 6"/>
          <p:cNvSpPr txBox="1">
            <a:spLocks/>
          </p:cNvSpPr>
          <p:nvPr userDrawn="1"/>
        </p:nvSpPr>
        <p:spPr>
          <a:xfrm>
            <a:off x="6554163" y="4774697"/>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mtClean="0">
                <a:solidFill>
                  <a:schemeClr val="bg1"/>
                </a:solidFill>
              </a:rPr>
              <a:pPr/>
              <a:t>‹#›</a:t>
            </a:fld>
            <a:endParaRPr lang="en-US" dirty="0">
              <a:solidFill>
                <a:schemeClr val="bg1"/>
              </a:solidFill>
            </a:endParaRPr>
          </a:p>
        </p:txBody>
      </p:sp>
      <p:sp>
        <p:nvSpPr>
          <p:cNvPr id="13" name="Picture Placeholder 2"/>
          <p:cNvSpPr>
            <a:spLocks noGrp="1" noChangeAspect="1"/>
          </p:cNvSpPr>
          <p:nvPr>
            <p:ph type="pic" idx="13"/>
          </p:nvPr>
        </p:nvSpPr>
        <p:spPr>
          <a:xfrm>
            <a:off x="623222" y="602788"/>
            <a:ext cx="7896108" cy="3362359"/>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cxnSp>
        <p:nvCxnSpPr>
          <p:cNvPr id="15" name="Straight Connector 14"/>
          <p:cNvCxnSpPr/>
          <p:nvPr userDrawn="1"/>
        </p:nvCxnSpPr>
        <p:spPr>
          <a:xfrm>
            <a:off x="623222" y="4567041"/>
            <a:ext cx="7896109"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2"/>
          <p:cNvSpPr>
            <a:spLocks noGrp="1"/>
          </p:cNvSpPr>
          <p:nvPr>
            <p:ph type="body" idx="15" hasCustomPrompt="1"/>
          </p:nvPr>
        </p:nvSpPr>
        <p:spPr>
          <a:xfrm>
            <a:off x="5564305" y="4082394"/>
            <a:ext cx="2955025" cy="256032"/>
          </a:xfrm>
          <a:prstGeom prst="rect">
            <a:avLst/>
          </a:prstGeom>
        </p:spPr>
        <p:txBody>
          <a:bodyPr lIns="0" tIns="0" rIns="0">
            <a:noAutofit/>
          </a:bodyPr>
          <a:lstStyle>
            <a:lvl1pPr marL="0" indent="0">
              <a:lnSpc>
                <a:spcPct val="100000"/>
              </a:lnSpc>
              <a:buNone/>
              <a:defRPr sz="800" b="0" i="0">
                <a:solidFill>
                  <a:schemeClr val="bg1"/>
                </a:solidFill>
                <a:latin typeface="Museo Slab 100" charset="0"/>
                <a:ea typeface="Museo Slab 100" charset="0"/>
                <a:cs typeface="Museo Slab 1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a:t>
            </a:r>
            <a:endParaRPr lang="en-US" dirty="0"/>
          </a:p>
        </p:txBody>
      </p:sp>
    </p:spTree>
    <p:extLst>
      <p:ext uri="{BB962C8B-B14F-4D97-AF65-F5344CB8AC3E}">
        <p14:creationId xmlns:p14="http://schemas.microsoft.com/office/powerpoint/2010/main" val="1351034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Bullets">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4772025"/>
            <a:ext cx="9144000" cy="371475"/>
          </a:xfrm>
          <a:prstGeom prst="rect">
            <a:avLst/>
          </a:prstGeom>
        </p:spPr>
        <p:txBody>
          <a:bodyPr rIns="0"/>
          <a:lstStyle>
            <a:lvl1pPr algn="ctr">
              <a:buFontTx/>
              <a:buNone/>
              <a:defRPr sz="1500" baseline="0">
                <a:solidFill>
                  <a:srgbClr val="FFFFFF"/>
                </a:solidFill>
                <a:latin typeface="Helvetica"/>
                <a:cs typeface="Helvetica"/>
              </a:defRPr>
            </a:lvl1pPr>
          </a:lstStyle>
          <a:p>
            <a:pPr lvl="0"/>
            <a:r>
              <a:rPr lang="en-US" dirty="0" smtClean="0"/>
              <a:t>Click to edit Master text styles</a:t>
            </a:r>
          </a:p>
        </p:txBody>
      </p:sp>
      <p:sp>
        <p:nvSpPr>
          <p:cNvPr id="8" name="Text Placeholder 7"/>
          <p:cNvSpPr>
            <a:spLocks noGrp="1"/>
          </p:cNvSpPr>
          <p:nvPr>
            <p:ph type="body" sz="quarter" idx="15"/>
          </p:nvPr>
        </p:nvSpPr>
        <p:spPr>
          <a:xfrm>
            <a:off x="457200" y="1025743"/>
            <a:ext cx="8229600" cy="3683295"/>
          </a:xfrm>
          <a:prstGeom prst="rect">
            <a:avLst/>
          </a:prstGeom>
        </p:spPr>
        <p:txBody>
          <a:bodyPr tIns="0" rIns="0" bIns="0"/>
          <a:lstStyle>
            <a:lvl1pPr>
              <a:buFontTx/>
              <a:buNone/>
              <a:defRPr sz="1800">
                <a:solidFill>
                  <a:srgbClr val="B60225"/>
                </a:solidFill>
              </a:defRPr>
            </a:lvl1pPr>
            <a:lvl2pPr marL="171450" indent="-171450">
              <a:buClr>
                <a:srgbClr val="C03137"/>
              </a:buClr>
              <a:buFont typeface="Arial"/>
              <a:buChar char="•"/>
              <a:defRPr sz="1350"/>
            </a:lvl2pPr>
            <a:lvl3pPr marL="344091" indent="-172641">
              <a:defRPr sz="1350"/>
            </a:lvl3pPr>
            <a:lvl4pPr marL="515541" indent="-172641">
              <a:tabLst>
                <a:tab pos="514350" algn="l"/>
              </a:tabLst>
              <a:defRPr sz="1050"/>
            </a:lvl4pPr>
            <a:lvl5pPr marL="686991" indent="-172641">
              <a:defRPr sz="1050"/>
            </a:lvl5pPr>
            <a:lvl6pPr marL="17145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006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Slide Number Placeholder 6"/>
          <p:cNvSpPr txBox="1">
            <a:spLocks/>
          </p:cNvSpPr>
          <p:nvPr userDrawn="1"/>
        </p:nvSpPr>
        <p:spPr>
          <a:xfrm>
            <a:off x="6554163" y="4774697"/>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mtClean="0">
                <a:solidFill>
                  <a:schemeClr val="bg1"/>
                </a:solidFill>
              </a:rPr>
              <a:pPr/>
              <a:t>‹#›</a:t>
            </a:fld>
            <a:endParaRPr lang="en-US" dirty="0">
              <a:solidFill>
                <a:schemeClr val="bg1"/>
              </a:solidFil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222" y="4677677"/>
            <a:ext cx="780725" cy="292042"/>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3222" y="197984"/>
            <a:ext cx="1482117" cy="253447"/>
          </a:xfrm>
          <a:prstGeom prst="rect">
            <a:avLst/>
          </a:prstGeom>
        </p:spPr>
      </p:pic>
      <p:cxnSp>
        <p:nvCxnSpPr>
          <p:cNvPr id="17" name="Straight Connector 16"/>
          <p:cNvCxnSpPr/>
          <p:nvPr userDrawn="1"/>
        </p:nvCxnSpPr>
        <p:spPr>
          <a:xfrm>
            <a:off x="623222" y="4567041"/>
            <a:ext cx="7896109"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0" hasCustomPrompt="1"/>
          </p:nvPr>
        </p:nvSpPr>
        <p:spPr>
          <a:xfrm>
            <a:off x="520792" y="1365448"/>
            <a:ext cx="7886700" cy="2835684"/>
          </a:xfrm>
          <a:prstGeom prst="rect">
            <a:avLst/>
          </a:prstGeom>
        </p:spPr>
        <p:txBody>
          <a:bodyPr>
            <a:noAutofit/>
          </a:bodyPr>
          <a:lstStyle>
            <a:lvl1pPr marL="0" indent="0">
              <a:lnSpc>
                <a:spcPct val="70000"/>
              </a:lnSpc>
              <a:spcBef>
                <a:spcPts val="0"/>
              </a:spcBef>
              <a:buNone/>
              <a:defRPr sz="5000" b="0" i="0" baseline="0">
                <a:solidFill>
                  <a:schemeClr val="bg1"/>
                </a:solidFill>
                <a:latin typeface="Effra Heavy" charset="0"/>
                <a:ea typeface="Effra Heavy" charset="0"/>
                <a:cs typeface="Effra Heavy"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smtClean="0"/>
              <a:t>CHANGING</a:t>
            </a:r>
          </a:p>
          <a:p>
            <a:r>
              <a:rPr lang="en-US" dirty="0" smtClean="0"/>
              <a:t>THE</a:t>
            </a:r>
          </a:p>
          <a:p>
            <a:r>
              <a:rPr lang="en-US" dirty="0" smtClean="0"/>
              <a:t>GREAT,</a:t>
            </a:r>
          </a:p>
          <a:p>
            <a:r>
              <a:rPr lang="en-US" dirty="0" smtClean="0"/>
              <a:t>BIG</a:t>
            </a:r>
          </a:p>
          <a:p>
            <a:r>
              <a:rPr lang="en-US" dirty="0" smtClean="0"/>
              <a:t>WORLD</a:t>
            </a:r>
            <a:endParaRPr lang="en-US" dirty="0"/>
          </a:p>
        </p:txBody>
      </p:sp>
    </p:spTree>
    <p:extLst>
      <p:ext uri="{BB962C8B-B14F-4D97-AF65-F5344CB8AC3E}">
        <p14:creationId xmlns:p14="http://schemas.microsoft.com/office/powerpoint/2010/main" val="1853006997"/>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BU Center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4333" y="767947"/>
            <a:ext cx="6418317" cy="1052018"/>
          </a:xfrm>
          <a:prstGeom prst="rect">
            <a:avLst/>
          </a:prstGeom>
        </p:spPr>
        <p:txBody>
          <a:bodyPr anchor="t" anchorCtr="0">
            <a:normAutofit/>
          </a:bodyPr>
          <a:lstStyle>
            <a:lvl1pPr>
              <a:lnSpc>
                <a:spcPct val="80000"/>
              </a:lnSpc>
              <a:defRPr sz="3600" b="0" i="0" baseline="0">
                <a:latin typeface="Effra Heavy" charset="0"/>
                <a:ea typeface="Effra Heavy" charset="0"/>
                <a:cs typeface="Effra Heavy" charset="0"/>
              </a:defRPr>
            </a:lvl1pPr>
          </a:lstStyle>
          <a:p>
            <a:r>
              <a:rPr lang="en-US" dirty="0" smtClean="0"/>
              <a:t>Examining A Single</a:t>
            </a:r>
            <a:br>
              <a:rPr lang="en-US" dirty="0" smtClean="0"/>
            </a:br>
            <a:r>
              <a:rPr lang="en-US" dirty="0" smtClean="0"/>
              <a:t>Molecule</a:t>
            </a:r>
            <a:endParaRPr lang="en-US" dirty="0"/>
          </a:p>
        </p:txBody>
      </p:sp>
      <p:sp>
        <p:nvSpPr>
          <p:cNvPr id="3" name="Text Placeholder 2"/>
          <p:cNvSpPr>
            <a:spLocks noGrp="1"/>
          </p:cNvSpPr>
          <p:nvPr>
            <p:ph type="body" idx="1" hasCustomPrompt="1"/>
          </p:nvPr>
        </p:nvSpPr>
        <p:spPr>
          <a:xfrm>
            <a:off x="1534333" y="1916916"/>
            <a:ext cx="6418317" cy="2308654"/>
          </a:xfrm>
          <a:prstGeom prst="rect">
            <a:avLst/>
          </a:prstGeom>
        </p:spPr>
        <p:txBody>
          <a:bodyPr>
            <a:noAutofit/>
          </a:bodyPr>
          <a:lstStyle>
            <a:lvl1pPr marL="0" indent="0">
              <a:lnSpc>
                <a:spcPct val="100000"/>
              </a:lnSpc>
              <a:buNone/>
              <a:defRPr sz="1200" b="0" i="0">
                <a:solidFill>
                  <a:srgbClr val="828383"/>
                </a:solidFill>
                <a:latin typeface="Museo Slab 300" charset="0"/>
                <a:ea typeface="Museo Slab 300" charset="0"/>
                <a:cs typeface="Museo Slab 3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 per </a:t>
            </a:r>
            <a:r>
              <a:rPr lang="en-US" dirty="0" err="1" smtClean="0"/>
              <a:t>conubia</a:t>
            </a:r>
            <a:r>
              <a:rPr lang="en-US" dirty="0" smtClean="0"/>
              <a:t> nostra, per </a:t>
            </a:r>
            <a:r>
              <a:rPr lang="en-US" dirty="0" err="1" smtClean="0"/>
              <a:t>inceptos</a:t>
            </a:r>
            <a:r>
              <a:rPr lang="en-US" dirty="0" smtClean="0"/>
              <a:t> </a:t>
            </a:r>
            <a:r>
              <a:rPr lang="en-US" dirty="0" err="1" smtClean="0"/>
              <a:t>himenaeos</a:t>
            </a:r>
            <a:r>
              <a:rPr lang="en-US" dirty="0" smtClean="0"/>
              <a:t>. Integer ante </a:t>
            </a:r>
            <a:r>
              <a:rPr lang="en-US" dirty="0" err="1" smtClean="0"/>
              <a:t>eros</a:t>
            </a:r>
            <a:r>
              <a:rPr lang="en-US" dirty="0" smtClean="0"/>
              <a:t>, </a:t>
            </a:r>
            <a:r>
              <a:rPr lang="en-US" dirty="0" err="1" smtClean="0"/>
              <a:t>lobortis</a:t>
            </a:r>
            <a:r>
              <a:rPr lang="en-US" dirty="0" smtClean="0"/>
              <a:t> </a:t>
            </a:r>
            <a:r>
              <a:rPr lang="en-US" dirty="0" err="1" smtClean="0"/>
              <a:t>ultrices</a:t>
            </a:r>
            <a:r>
              <a:rPr lang="en-US" dirty="0" smtClean="0"/>
              <a:t> libero id, </a:t>
            </a:r>
            <a:r>
              <a:rPr lang="en-US" dirty="0" err="1" smtClean="0"/>
              <a:t>fringilla</a:t>
            </a:r>
            <a:r>
              <a:rPr lang="en-US" dirty="0" smtClean="0"/>
              <a:t> </a:t>
            </a:r>
            <a:r>
              <a:rPr lang="en-US" dirty="0" err="1" smtClean="0"/>
              <a:t>congue</a:t>
            </a:r>
            <a:r>
              <a:rPr lang="en-US" dirty="0" smtClean="0"/>
              <a:t> dolor. </a:t>
            </a:r>
            <a:r>
              <a:rPr lang="en-US" dirty="0" err="1" smtClean="0"/>
              <a:t>Sed</a:t>
            </a:r>
            <a:r>
              <a:rPr lang="en-US" dirty="0" smtClean="0"/>
              <a:t> </a:t>
            </a:r>
            <a:r>
              <a:rPr lang="en-US" dirty="0" err="1" smtClean="0"/>
              <a:t>nec</a:t>
            </a:r>
            <a:r>
              <a:rPr lang="en-US" dirty="0" smtClean="0"/>
              <a:t> </a:t>
            </a:r>
            <a:r>
              <a:rPr lang="en-US" dirty="0" err="1" smtClean="0"/>
              <a:t>lectus</a:t>
            </a:r>
            <a:r>
              <a:rPr lang="en-US" dirty="0" smtClean="0"/>
              <a:t> </a:t>
            </a:r>
            <a:r>
              <a:rPr lang="en-US" dirty="0" err="1" smtClean="0"/>
              <a:t>tellus</a:t>
            </a:r>
            <a:r>
              <a:rPr lang="en-US" dirty="0" smtClean="0"/>
              <a:t>. </a:t>
            </a:r>
            <a:r>
              <a:rPr lang="en-US" dirty="0" err="1" smtClean="0"/>
              <a:t>Curabitur</a:t>
            </a:r>
            <a:r>
              <a:rPr lang="en-US" dirty="0" smtClean="0"/>
              <a:t> </a:t>
            </a:r>
            <a:r>
              <a:rPr lang="en-US" dirty="0" err="1" smtClean="0"/>
              <a:t>eu</a:t>
            </a:r>
            <a:r>
              <a:rPr lang="en-US" dirty="0" smtClean="0"/>
              <a:t> </a:t>
            </a:r>
            <a:r>
              <a:rPr lang="en-US" dirty="0" err="1" smtClean="0"/>
              <a:t>lectus</a:t>
            </a:r>
            <a:r>
              <a:rPr lang="en-US" dirty="0" smtClean="0"/>
              <a:t> </a:t>
            </a:r>
            <a:r>
              <a:rPr lang="en-US" dirty="0" err="1" smtClean="0"/>
              <a:t>vel</a:t>
            </a:r>
            <a:r>
              <a:rPr lang="en-US" dirty="0" smtClean="0"/>
              <a:t> ante </a:t>
            </a:r>
            <a:r>
              <a:rPr lang="en-US" dirty="0" err="1" smtClean="0"/>
              <a:t>luctus</a:t>
            </a:r>
            <a:r>
              <a:rPr lang="en-US" dirty="0" smtClean="0"/>
              <a:t> </a:t>
            </a:r>
            <a:r>
              <a:rPr lang="en-US" dirty="0" err="1" smtClean="0"/>
              <a:t>condimentum</a:t>
            </a:r>
            <a:r>
              <a:rPr lang="en-US" dirty="0" smtClean="0"/>
              <a:t>. </a:t>
            </a:r>
          </a:p>
          <a:p>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a:t>
            </a:r>
            <a:r>
              <a:rPr lang="en-US" dirty="0" err="1" smtClean="0"/>
              <a:t>convallis</a:t>
            </a:r>
            <a:r>
              <a:rPr lang="en-US" dirty="0" smtClean="0"/>
              <a:t> </a:t>
            </a:r>
            <a:r>
              <a:rPr lang="en-US" dirty="0" err="1" smtClean="0"/>
              <a:t>velit</a:t>
            </a:r>
            <a:r>
              <a:rPr lang="en-US" dirty="0" smtClean="0"/>
              <a:t> vitae </a:t>
            </a:r>
            <a:r>
              <a:rPr lang="en-US" dirty="0" err="1" smtClean="0"/>
              <a:t>cursus</a:t>
            </a:r>
            <a:r>
              <a:rPr lang="en-US" dirty="0" smtClean="0"/>
              <a:t>.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 </a:t>
            </a:r>
            <a:r>
              <a:rPr lang="en-US" dirty="0" err="1" smtClean="0"/>
              <a:t>Cras</a:t>
            </a:r>
            <a:r>
              <a:rPr lang="en-US" dirty="0" smtClean="0"/>
              <a:t> </a:t>
            </a:r>
            <a:r>
              <a:rPr lang="en-US" dirty="0" err="1" smtClean="0"/>
              <a:t>luctus</a:t>
            </a:r>
            <a:r>
              <a:rPr lang="en-US" dirty="0" smtClean="0"/>
              <a:t> </a:t>
            </a:r>
            <a:r>
              <a:rPr lang="en-US" dirty="0" err="1" smtClean="0"/>
              <a:t>nisl</a:t>
            </a:r>
            <a:r>
              <a:rPr lang="en-US" dirty="0" smtClean="0"/>
              <a:t> sit </a:t>
            </a:r>
            <a:r>
              <a:rPr lang="en-US" dirty="0" err="1" smtClean="0"/>
              <a:t>amet</a:t>
            </a:r>
            <a:r>
              <a:rPr lang="en-US" dirty="0" smtClean="0"/>
              <a:t> </a:t>
            </a:r>
            <a:r>
              <a:rPr lang="en-US" dirty="0" err="1" smtClean="0"/>
              <a:t>diam</a:t>
            </a:r>
            <a:r>
              <a:rPr lang="en-US" dirty="0" smtClean="0"/>
              <a:t> </a:t>
            </a:r>
            <a:r>
              <a:rPr lang="en-US" dirty="0" err="1" smtClean="0"/>
              <a:t>tempor</a:t>
            </a:r>
            <a:r>
              <a:rPr lang="en-US" dirty="0" smtClean="0"/>
              <a:t>, in </a:t>
            </a:r>
            <a:r>
              <a:rPr lang="en-US" dirty="0" err="1" smtClean="0"/>
              <a:t>ornare</a:t>
            </a:r>
            <a:r>
              <a:rPr lang="en-US" dirty="0" smtClean="0"/>
              <a:t> </a:t>
            </a:r>
            <a:r>
              <a:rPr lang="en-US" dirty="0" err="1" smtClean="0"/>
              <a:t>lorem</a:t>
            </a:r>
            <a:r>
              <a:rPr lang="en-US" dirty="0" smtClean="0"/>
              <a:t> </a:t>
            </a:r>
            <a:r>
              <a:rPr lang="en-US" dirty="0" err="1" smtClean="0"/>
              <a:t>finibus</a:t>
            </a:r>
            <a:r>
              <a:rPr lang="en-US" dirty="0" smtClean="0"/>
              <a:t>. </a:t>
            </a:r>
            <a:endParaRPr lang="en-US" dirty="0"/>
          </a:p>
        </p:txBody>
      </p:sp>
    </p:spTree>
    <p:extLst>
      <p:ext uri="{BB962C8B-B14F-4D97-AF65-F5344CB8AC3E}">
        <p14:creationId xmlns:p14="http://schemas.microsoft.com/office/powerpoint/2010/main" val="68074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BU Centered Text-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4333" y="767844"/>
            <a:ext cx="6418318" cy="1049794"/>
          </a:xfrm>
          <a:prstGeom prst="rect">
            <a:avLst/>
          </a:prstGeom>
        </p:spPr>
        <p:txBody>
          <a:bodyPr anchor="t" anchorCtr="0">
            <a:normAutofit/>
          </a:bodyPr>
          <a:lstStyle>
            <a:lvl1pPr>
              <a:defRPr sz="3600" b="0" i="0">
                <a:latin typeface="Effra Heavy" charset="0"/>
                <a:ea typeface="Effra Heavy" charset="0"/>
                <a:cs typeface="Effra Heavy" charset="0"/>
              </a:defRPr>
            </a:lvl1pPr>
          </a:lstStyle>
          <a:p>
            <a:r>
              <a:rPr lang="en-US" dirty="0" err="1" smtClean="0"/>
              <a:t>Lorem</a:t>
            </a:r>
            <a:r>
              <a:rPr lang="en-US" dirty="0" smtClean="0"/>
              <a:t> </a:t>
            </a:r>
            <a:r>
              <a:rPr lang="en-US" dirty="0" err="1" smtClean="0"/>
              <a:t>Ipsum</a:t>
            </a:r>
            <a:endParaRPr lang="en-US" dirty="0"/>
          </a:p>
        </p:txBody>
      </p:sp>
      <p:sp>
        <p:nvSpPr>
          <p:cNvPr id="12" name="Text Placeholder 2"/>
          <p:cNvSpPr>
            <a:spLocks noGrp="1"/>
          </p:cNvSpPr>
          <p:nvPr>
            <p:ph type="body" idx="10" hasCustomPrompt="1"/>
          </p:nvPr>
        </p:nvSpPr>
        <p:spPr>
          <a:xfrm>
            <a:off x="1534333" y="1919393"/>
            <a:ext cx="3134815" cy="2308654"/>
          </a:xfrm>
          <a:prstGeom prst="rect">
            <a:avLst/>
          </a:prstGeom>
        </p:spPr>
        <p:txBody>
          <a:bodyPr>
            <a:noAutofit/>
          </a:bodyPr>
          <a:lstStyle>
            <a:lvl1pPr marL="0" indent="0">
              <a:lnSpc>
                <a:spcPct val="100000"/>
              </a:lnSpc>
              <a:buNone/>
              <a:defRPr sz="1200" b="0" i="0">
                <a:solidFill>
                  <a:srgbClr val="828383"/>
                </a:solidFill>
                <a:latin typeface="Museo Slab 300" charset="0"/>
                <a:ea typeface="Museo Slab 300" charset="0"/>
                <a:cs typeface="Museo Slab 3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a:p>
            <a:pPr lvl="0"/>
            <a:r>
              <a:rPr lang="en-US" dirty="0" smtClean="0"/>
              <a:t>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 per </a:t>
            </a:r>
            <a:r>
              <a:rPr lang="en-US" dirty="0" err="1" smtClean="0"/>
              <a:t>conubia</a:t>
            </a:r>
            <a:r>
              <a:rPr lang="en-US" dirty="0" smtClean="0"/>
              <a:t> nostra, per </a:t>
            </a:r>
            <a:r>
              <a:rPr lang="en-US" dirty="0" err="1" smtClean="0"/>
              <a:t>inceptos</a:t>
            </a:r>
            <a:r>
              <a:rPr lang="en-US" dirty="0" smtClean="0"/>
              <a:t> </a:t>
            </a:r>
            <a:r>
              <a:rPr lang="en-US" dirty="0" err="1" smtClean="0"/>
              <a:t>himenaeos</a:t>
            </a:r>
            <a:r>
              <a:rPr lang="en-US" dirty="0" smtClean="0"/>
              <a:t>. Integer ante </a:t>
            </a:r>
            <a:r>
              <a:rPr lang="en-US" dirty="0" err="1" smtClean="0"/>
              <a:t>eros</a:t>
            </a:r>
            <a:r>
              <a:rPr lang="en-US" dirty="0" smtClean="0"/>
              <a:t>, </a:t>
            </a:r>
            <a:r>
              <a:rPr lang="en-US" dirty="0" err="1" smtClean="0"/>
              <a:t>lobortis</a:t>
            </a:r>
            <a:r>
              <a:rPr lang="en-US" dirty="0" smtClean="0"/>
              <a:t> </a:t>
            </a:r>
            <a:r>
              <a:rPr lang="en-US" dirty="0" err="1" smtClean="0"/>
              <a:t>ultrices</a:t>
            </a:r>
            <a:r>
              <a:rPr lang="en-US" dirty="0" smtClean="0"/>
              <a:t> libero id, </a:t>
            </a:r>
            <a:r>
              <a:rPr lang="en-US" dirty="0" err="1" smtClean="0"/>
              <a:t>fringilla</a:t>
            </a:r>
            <a:r>
              <a:rPr lang="en-US" dirty="0" smtClean="0"/>
              <a:t> </a:t>
            </a:r>
            <a:r>
              <a:rPr lang="en-US" dirty="0" err="1" smtClean="0"/>
              <a:t>congue</a:t>
            </a:r>
            <a:r>
              <a:rPr lang="en-US" dirty="0" smtClean="0"/>
              <a:t> dolor. </a:t>
            </a:r>
            <a:r>
              <a:rPr lang="en-US" dirty="0" err="1" smtClean="0"/>
              <a:t>Sed</a:t>
            </a:r>
            <a:r>
              <a:rPr lang="en-US" dirty="0" smtClean="0"/>
              <a:t> </a:t>
            </a:r>
            <a:r>
              <a:rPr lang="en-US" dirty="0" err="1" smtClean="0"/>
              <a:t>nec</a:t>
            </a:r>
            <a:r>
              <a:rPr lang="en-US" dirty="0" smtClean="0"/>
              <a:t> </a:t>
            </a:r>
            <a:r>
              <a:rPr lang="en-US" dirty="0" err="1" smtClean="0"/>
              <a:t>lectus</a:t>
            </a:r>
            <a:r>
              <a:rPr lang="en-US" dirty="0" smtClean="0"/>
              <a:t> </a:t>
            </a:r>
            <a:r>
              <a:rPr lang="en-US" dirty="0" err="1" smtClean="0"/>
              <a:t>tellus</a:t>
            </a:r>
            <a:r>
              <a:rPr lang="en-US" dirty="0" smtClean="0"/>
              <a:t>. </a:t>
            </a:r>
          </a:p>
          <a:p>
            <a:endParaRPr lang="en-US" dirty="0"/>
          </a:p>
        </p:txBody>
      </p:sp>
      <p:sp>
        <p:nvSpPr>
          <p:cNvPr id="13" name="Text Placeholder 2"/>
          <p:cNvSpPr>
            <a:spLocks noGrp="1"/>
          </p:cNvSpPr>
          <p:nvPr>
            <p:ph type="body" idx="11" hasCustomPrompt="1"/>
          </p:nvPr>
        </p:nvSpPr>
        <p:spPr>
          <a:xfrm>
            <a:off x="4817836" y="1919393"/>
            <a:ext cx="3134815" cy="2308654"/>
          </a:xfrm>
          <a:prstGeom prst="rect">
            <a:avLst/>
          </a:prstGeom>
        </p:spPr>
        <p:txBody>
          <a:bodyPr>
            <a:noAutofit/>
          </a:bodyPr>
          <a:lstStyle>
            <a:lvl1pPr marL="0" indent="0">
              <a:lnSpc>
                <a:spcPct val="100000"/>
              </a:lnSpc>
              <a:buNone/>
              <a:defRPr sz="1200" b="0" i="0">
                <a:solidFill>
                  <a:srgbClr val="828383"/>
                </a:solidFill>
                <a:latin typeface="Museo Slab 300" charset="0"/>
                <a:ea typeface="Museo Slab 300" charset="0"/>
                <a:cs typeface="Museo Slab 3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endParaRPr lang="en-US" dirty="0" smtClean="0"/>
          </a:p>
          <a:p>
            <a:pPr lvl="0"/>
            <a:r>
              <a:rPr lang="en-US" dirty="0" err="1" smtClean="0"/>
              <a:t>Etiam</a:t>
            </a:r>
            <a:r>
              <a:rPr lang="en-US" dirty="0" smtClean="0"/>
              <a:t> </a:t>
            </a:r>
            <a:r>
              <a:rPr lang="en-US" dirty="0" err="1" smtClean="0"/>
              <a:t>augue</a:t>
            </a:r>
            <a:r>
              <a:rPr lang="en-US" dirty="0" smtClean="0"/>
              <a:t> ex, </a:t>
            </a:r>
            <a:r>
              <a:rPr lang="en-US" dirty="0" err="1" smtClean="0"/>
              <a:t>posuere</a:t>
            </a:r>
            <a:r>
              <a:rPr lang="en-US" dirty="0" smtClean="0"/>
              <a:t> at </a:t>
            </a:r>
            <a:r>
              <a:rPr lang="en-US" dirty="0" err="1" smtClean="0"/>
              <a:t>justo</a:t>
            </a:r>
            <a:r>
              <a:rPr lang="en-US" dirty="0" smtClean="0"/>
              <a:t> non, </a:t>
            </a:r>
            <a:r>
              <a:rPr lang="en-US" dirty="0" err="1" smtClean="0"/>
              <a:t>iaculis</a:t>
            </a:r>
            <a:r>
              <a:rPr lang="en-US" dirty="0" smtClean="0"/>
              <a:t> </a:t>
            </a:r>
            <a:r>
              <a:rPr lang="en-US" dirty="0" err="1" smtClean="0"/>
              <a:t>molestie</a:t>
            </a:r>
            <a:r>
              <a:rPr lang="en-US" dirty="0" smtClean="0"/>
              <a:t> </a:t>
            </a:r>
            <a:r>
              <a:rPr lang="en-US" dirty="0" err="1" smtClean="0"/>
              <a:t>enim</a:t>
            </a:r>
            <a:r>
              <a:rPr lang="en-US" dirty="0" smtClean="0"/>
              <a:t>. </a:t>
            </a:r>
            <a:r>
              <a:rPr lang="en-US" dirty="0" err="1" smtClean="0"/>
              <a:t>Aenean</a:t>
            </a:r>
            <a:r>
              <a:rPr lang="en-US" dirty="0" smtClean="0"/>
              <a:t> </a:t>
            </a:r>
            <a:r>
              <a:rPr lang="en-US" dirty="0" err="1" smtClean="0"/>
              <a:t>tincidunt</a:t>
            </a:r>
            <a:r>
              <a:rPr lang="en-US" dirty="0" smtClean="0"/>
              <a:t> </a:t>
            </a:r>
            <a:r>
              <a:rPr lang="en-US" dirty="0" err="1" smtClean="0"/>
              <a:t>laoreet</a:t>
            </a:r>
            <a:r>
              <a:rPr lang="en-US" dirty="0" smtClean="0"/>
              <a:t> </a:t>
            </a:r>
            <a:r>
              <a:rPr lang="en-US" dirty="0" err="1" smtClean="0"/>
              <a:t>enim</a:t>
            </a:r>
            <a:r>
              <a:rPr lang="en-US" dirty="0" smtClean="0"/>
              <a:t> </a:t>
            </a:r>
            <a:r>
              <a:rPr lang="en-US" dirty="0" err="1" smtClean="0"/>
              <a:t>nec</a:t>
            </a:r>
            <a:r>
              <a:rPr lang="en-US" dirty="0" smtClean="0"/>
              <a:t> cursus. </a:t>
            </a:r>
            <a:r>
              <a:rPr lang="en-US" dirty="0" err="1" smtClean="0"/>
              <a:t>Etiam</a:t>
            </a:r>
            <a:r>
              <a:rPr lang="en-US" dirty="0" smtClean="0"/>
              <a:t> </a:t>
            </a:r>
            <a:r>
              <a:rPr lang="en-US" dirty="0" err="1" smtClean="0"/>
              <a:t>fringilla</a:t>
            </a:r>
            <a:r>
              <a:rPr lang="en-US" dirty="0" smtClean="0"/>
              <a:t> </a:t>
            </a:r>
            <a:r>
              <a:rPr lang="en-US" dirty="0" err="1" smtClean="0"/>
              <a:t>rhoncus</a:t>
            </a:r>
            <a:r>
              <a:rPr lang="en-US" dirty="0" smtClean="0"/>
              <a:t> </a:t>
            </a:r>
            <a:r>
              <a:rPr lang="en-US" dirty="0" err="1" smtClean="0"/>
              <a:t>nunc</a:t>
            </a:r>
            <a:r>
              <a:rPr lang="en-US" dirty="0" smtClean="0"/>
              <a:t> et </a:t>
            </a:r>
            <a:r>
              <a:rPr lang="en-US" dirty="0" err="1" smtClean="0"/>
              <a:t>feugiat</a:t>
            </a:r>
            <a:r>
              <a:rPr lang="en-US" dirty="0" smtClean="0"/>
              <a:t>. </a:t>
            </a:r>
            <a:r>
              <a:rPr lang="en-US" dirty="0" err="1" smtClean="0"/>
              <a:t>Cras</a:t>
            </a:r>
            <a:r>
              <a:rPr lang="en-US" dirty="0" smtClean="0"/>
              <a:t> </a:t>
            </a:r>
            <a:r>
              <a:rPr lang="en-US" dirty="0" err="1" smtClean="0"/>
              <a:t>commodo</a:t>
            </a:r>
            <a:r>
              <a:rPr lang="en-US" dirty="0" smtClean="0"/>
              <a:t> </a:t>
            </a:r>
            <a:r>
              <a:rPr lang="en-US" dirty="0" err="1" smtClean="0"/>
              <a:t>nunc</a:t>
            </a:r>
            <a:r>
              <a:rPr lang="en-US" dirty="0" smtClean="0"/>
              <a:t> lorem.</a:t>
            </a:r>
          </a:p>
          <a:p>
            <a:endParaRPr lang="en-US" dirty="0"/>
          </a:p>
        </p:txBody>
      </p:sp>
    </p:spTree>
    <p:extLst>
      <p:ext uri="{BB962C8B-B14F-4D97-AF65-F5344CB8AC3E}">
        <p14:creationId xmlns:p14="http://schemas.microsoft.com/office/powerpoint/2010/main" val="1716248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3253" y="787922"/>
            <a:ext cx="2217437" cy="2508603"/>
          </a:xfrm>
          <a:prstGeom prst="rect">
            <a:avLst/>
          </a:prstGeom>
        </p:spPr>
        <p:txBody>
          <a:bodyPr anchor="t" anchorCtr="0">
            <a:normAutofit/>
          </a:bodyPr>
          <a:lstStyle>
            <a:lvl1pPr>
              <a:lnSpc>
                <a:spcPct val="70000"/>
              </a:lnSpc>
              <a:defRPr sz="3600" b="0" i="0" baseline="0">
                <a:latin typeface="Effra Heavy" charset="0"/>
                <a:ea typeface="Effra Heavy" charset="0"/>
                <a:cs typeface="Effra Heavy" charset="0"/>
              </a:defRPr>
            </a:lvl1pPr>
          </a:lstStyle>
          <a:p>
            <a:r>
              <a:rPr lang="en-US" dirty="0" smtClean="0"/>
              <a:t>More Than </a:t>
            </a:r>
            <a:br>
              <a:rPr lang="en-US" dirty="0" smtClean="0"/>
            </a:br>
            <a:r>
              <a:rPr lang="en-US" dirty="0" smtClean="0"/>
              <a:t>A Quick Fix</a:t>
            </a:r>
            <a:endParaRPr lang="en-US" dirty="0"/>
          </a:p>
        </p:txBody>
      </p:sp>
      <p:sp>
        <p:nvSpPr>
          <p:cNvPr id="14" name="Text Placeholder 2"/>
          <p:cNvSpPr>
            <a:spLocks noGrp="1"/>
          </p:cNvSpPr>
          <p:nvPr>
            <p:ph type="body" idx="10" hasCustomPrompt="1"/>
          </p:nvPr>
        </p:nvSpPr>
        <p:spPr>
          <a:xfrm>
            <a:off x="2891410" y="787921"/>
            <a:ext cx="5197430" cy="3084287"/>
          </a:xfrm>
          <a:prstGeom prst="rect">
            <a:avLst/>
          </a:prstGeom>
        </p:spPr>
        <p:txBody>
          <a:bodyPr>
            <a:noAutofit/>
          </a:bodyPr>
          <a:lstStyle>
            <a:lvl1pPr marL="171450" indent="-171450">
              <a:lnSpc>
                <a:spcPct val="100000"/>
              </a:lnSpc>
              <a:buFont typeface="Arial" charset="0"/>
              <a:buChar char="•"/>
              <a:defRPr sz="1200" b="0" i="0">
                <a:solidFill>
                  <a:srgbClr val="828383"/>
                </a:solidFill>
                <a:latin typeface="Museo Slab 300" charset="0"/>
                <a:ea typeface="Museo Slab 300" charset="0"/>
                <a:cs typeface="Museo Slab 3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err="1" smtClean="0"/>
              <a:t>Sed</a:t>
            </a:r>
            <a:r>
              <a:rPr lang="en-US" dirty="0" smtClean="0"/>
              <a:t> </a:t>
            </a:r>
            <a:r>
              <a:rPr lang="en-US" dirty="0" err="1" smtClean="0"/>
              <a:t>feugiat</a:t>
            </a:r>
            <a:r>
              <a:rPr lang="en-US" dirty="0" smtClean="0"/>
              <a:t> </a:t>
            </a:r>
            <a:r>
              <a:rPr lang="en-US" dirty="0" err="1" smtClean="0"/>
              <a:t>purus</a:t>
            </a:r>
            <a:r>
              <a:rPr lang="en-US" dirty="0" smtClean="0"/>
              <a:t> </a:t>
            </a:r>
            <a:r>
              <a:rPr lang="en-US" dirty="0" err="1" smtClean="0"/>
              <a:t>nec</a:t>
            </a:r>
            <a:r>
              <a:rPr lang="en-US" dirty="0" smtClean="0"/>
              <a:t> </a:t>
            </a:r>
            <a:r>
              <a:rPr lang="en-US" dirty="0" err="1" smtClean="0"/>
              <a:t>nibh</a:t>
            </a:r>
            <a:r>
              <a:rPr lang="en-US" dirty="0" smtClean="0"/>
              <a:t> </a:t>
            </a:r>
            <a:r>
              <a:rPr lang="en-US" dirty="0" err="1" smtClean="0"/>
              <a:t>tristique</a:t>
            </a:r>
            <a:r>
              <a:rPr lang="en-US" dirty="0" smtClean="0"/>
              <a:t>, </a:t>
            </a:r>
            <a:r>
              <a:rPr lang="en-US" dirty="0" err="1" smtClean="0"/>
              <a:t>nec</a:t>
            </a:r>
            <a:r>
              <a:rPr lang="en-US" dirty="0" smtClean="0"/>
              <a:t> </a:t>
            </a:r>
            <a:r>
              <a:rPr lang="en-US" dirty="0" err="1" smtClean="0"/>
              <a:t>consequat</a:t>
            </a:r>
            <a:r>
              <a:rPr lang="en-US" dirty="0" smtClean="0"/>
              <a:t> mi </a:t>
            </a:r>
            <a:r>
              <a:rPr lang="en-US" dirty="0" err="1" smtClean="0"/>
              <a:t>posuere</a:t>
            </a:r>
            <a:r>
              <a:rPr lang="en-US" dirty="0" smtClean="0"/>
              <a:t>.</a:t>
            </a:r>
          </a:p>
          <a:p>
            <a:r>
              <a:rPr lang="en-US" dirty="0" smtClean="0"/>
              <a:t>Maecenas </a:t>
            </a:r>
            <a:r>
              <a:rPr lang="en-US" dirty="0" err="1" smtClean="0"/>
              <a:t>ut</a:t>
            </a:r>
            <a:r>
              <a:rPr lang="en-US" dirty="0" smtClean="0"/>
              <a:t> </a:t>
            </a:r>
            <a:r>
              <a:rPr lang="en-US" dirty="0" err="1" smtClean="0"/>
              <a:t>nunc</a:t>
            </a:r>
            <a:r>
              <a:rPr lang="en-US" dirty="0" smtClean="0"/>
              <a:t> </a:t>
            </a:r>
            <a:r>
              <a:rPr lang="en-US" dirty="0" err="1" smtClean="0"/>
              <a:t>lacinia</a:t>
            </a:r>
            <a:r>
              <a:rPr lang="en-US" dirty="0" smtClean="0"/>
              <a:t> </a:t>
            </a:r>
            <a:r>
              <a:rPr lang="en-US" dirty="0" err="1" smtClean="0"/>
              <a:t>erat</a:t>
            </a:r>
            <a:r>
              <a:rPr lang="en-US" dirty="0" smtClean="0"/>
              <a:t> </a:t>
            </a:r>
            <a:r>
              <a:rPr lang="en-US" dirty="0" err="1" smtClean="0"/>
              <a:t>scelerisque</a:t>
            </a:r>
            <a:r>
              <a:rPr lang="en-US" dirty="0" smtClean="0"/>
              <a:t> </a:t>
            </a:r>
            <a:r>
              <a:rPr lang="en-US" dirty="0" err="1" smtClean="0"/>
              <a:t>pretium</a:t>
            </a:r>
            <a:r>
              <a:rPr lang="en-US" dirty="0" smtClean="0"/>
              <a:t> </a:t>
            </a:r>
            <a:r>
              <a:rPr lang="en-US" dirty="0" err="1" smtClean="0"/>
              <a:t>vel</a:t>
            </a:r>
            <a:r>
              <a:rPr lang="en-US" dirty="0" smtClean="0"/>
              <a:t> id </a:t>
            </a:r>
            <a:r>
              <a:rPr lang="en-US" dirty="0" err="1" smtClean="0"/>
              <a:t>enim</a:t>
            </a:r>
            <a:r>
              <a:rPr lang="en-US" dirty="0" smtClean="0"/>
              <a:t>.</a:t>
            </a:r>
          </a:p>
          <a:p>
            <a:endParaRPr lang="en-US" dirty="0" smtClean="0"/>
          </a:p>
          <a:p>
            <a:endParaRPr lang="en-US" dirty="0"/>
          </a:p>
        </p:txBody>
      </p:sp>
    </p:spTree>
    <p:extLst>
      <p:ext uri="{BB962C8B-B14F-4D97-AF65-F5344CB8AC3E}">
        <p14:creationId xmlns:p14="http://schemas.microsoft.com/office/powerpoint/2010/main" val="214283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BU Centered Bullet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534333" y="767844"/>
            <a:ext cx="6418318" cy="1049794"/>
          </a:xfrm>
          <a:prstGeom prst="rect">
            <a:avLst/>
          </a:prstGeom>
        </p:spPr>
        <p:txBody>
          <a:bodyPr anchor="t" anchorCtr="0">
            <a:normAutofit/>
          </a:bodyPr>
          <a:lstStyle>
            <a:lvl1pPr>
              <a:defRPr sz="3600" b="0" i="0">
                <a:latin typeface="Effra Heavy" charset="0"/>
                <a:ea typeface="Effra Heavy" charset="0"/>
                <a:cs typeface="Effra Heavy" charset="0"/>
              </a:defRPr>
            </a:lvl1pPr>
          </a:lstStyle>
          <a:p>
            <a:r>
              <a:rPr lang="en-US" dirty="0" smtClean="0"/>
              <a:t>More Than A Quick Fix</a:t>
            </a:r>
            <a:endParaRPr lang="en-US" dirty="0"/>
          </a:p>
        </p:txBody>
      </p:sp>
      <p:sp>
        <p:nvSpPr>
          <p:cNvPr id="5" name="Text Placeholder 2"/>
          <p:cNvSpPr>
            <a:spLocks noGrp="1"/>
          </p:cNvSpPr>
          <p:nvPr>
            <p:ph type="body" idx="10" hasCustomPrompt="1"/>
          </p:nvPr>
        </p:nvSpPr>
        <p:spPr>
          <a:xfrm>
            <a:off x="1534333" y="1916916"/>
            <a:ext cx="6418318" cy="2261190"/>
          </a:xfrm>
          <a:prstGeom prst="rect">
            <a:avLst/>
          </a:prstGeom>
        </p:spPr>
        <p:txBody>
          <a:bodyPr>
            <a:noAutofit/>
          </a:bodyPr>
          <a:lstStyle>
            <a:lvl1pPr marL="171450" indent="-171450">
              <a:lnSpc>
                <a:spcPct val="100000"/>
              </a:lnSpc>
              <a:buFont typeface="Arial" charset="0"/>
              <a:buChar char="•"/>
              <a:defRPr sz="1200" b="0" i="0">
                <a:solidFill>
                  <a:srgbClr val="828383"/>
                </a:solidFill>
                <a:latin typeface="Museo Slab 300" charset="0"/>
                <a:ea typeface="Museo Slab 300" charset="0"/>
                <a:cs typeface="Museo Slab 3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err="1" smtClean="0"/>
              <a:t>Sed</a:t>
            </a:r>
            <a:r>
              <a:rPr lang="en-US" dirty="0" smtClean="0"/>
              <a:t> </a:t>
            </a:r>
            <a:r>
              <a:rPr lang="en-US" dirty="0" err="1" smtClean="0"/>
              <a:t>feugiat</a:t>
            </a:r>
            <a:r>
              <a:rPr lang="en-US" dirty="0" smtClean="0"/>
              <a:t> </a:t>
            </a:r>
            <a:r>
              <a:rPr lang="en-US" dirty="0" err="1" smtClean="0"/>
              <a:t>purus</a:t>
            </a:r>
            <a:r>
              <a:rPr lang="en-US" dirty="0" smtClean="0"/>
              <a:t> </a:t>
            </a:r>
            <a:r>
              <a:rPr lang="en-US" dirty="0" err="1" smtClean="0"/>
              <a:t>nec</a:t>
            </a:r>
            <a:r>
              <a:rPr lang="en-US" dirty="0" smtClean="0"/>
              <a:t> </a:t>
            </a:r>
            <a:r>
              <a:rPr lang="en-US" dirty="0" err="1" smtClean="0"/>
              <a:t>nibh</a:t>
            </a:r>
            <a:r>
              <a:rPr lang="en-US" dirty="0" smtClean="0"/>
              <a:t> </a:t>
            </a:r>
            <a:r>
              <a:rPr lang="en-US" dirty="0" err="1" smtClean="0"/>
              <a:t>tristique</a:t>
            </a:r>
            <a:r>
              <a:rPr lang="en-US" dirty="0" smtClean="0"/>
              <a:t>, </a:t>
            </a:r>
            <a:r>
              <a:rPr lang="en-US" dirty="0" err="1" smtClean="0"/>
              <a:t>nec</a:t>
            </a:r>
            <a:r>
              <a:rPr lang="en-US" dirty="0" smtClean="0"/>
              <a:t> </a:t>
            </a:r>
            <a:r>
              <a:rPr lang="en-US" dirty="0" err="1" smtClean="0"/>
              <a:t>consequat</a:t>
            </a:r>
            <a:r>
              <a:rPr lang="en-US" dirty="0" smtClean="0"/>
              <a:t> mi </a:t>
            </a:r>
            <a:r>
              <a:rPr lang="en-US" dirty="0" err="1" smtClean="0"/>
              <a:t>posuere</a:t>
            </a:r>
            <a:r>
              <a:rPr lang="en-US" dirty="0" smtClean="0"/>
              <a:t>.</a:t>
            </a:r>
          </a:p>
          <a:p>
            <a:r>
              <a:rPr lang="en-US" dirty="0" smtClean="0"/>
              <a:t>Maecenas </a:t>
            </a:r>
            <a:r>
              <a:rPr lang="en-US" dirty="0" err="1" smtClean="0"/>
              <a:t>ut</a:t>
            </a:r>
            <a:r>
              <a:rPr lang="en-US" dirty="0" smtClean="0"/>
              <a:t> </a:t>
            </a:r>
            <a:r>
              <a:rPr lang="en-US" dirty="0" err="1" smtClean="0"/>
              <a:t>nunc</a:t>
            </a:r>
            <a:r>
              <a:rPr lang="en-US" dirty="0" smtClean="0"/>
              <a:t> </a:t>
            </a:r>
            <a:r>
              <a:rPr lang="en-US" dirty="0" err="1" smtClean="0"/>
              <a:t>lacinia</a:t>
            </a:r>
            <a:r>
              <a:rPr lang="en-US" dirty="0" smtClean="0"/>
              <a:t> </a:t>
            </a:r>
            <a:r>
              <a:rPr lang="en-US" dirty="0" err="1" smtClean="0"/>
              <a:t>erat</a:t>
            </a:r>
            <a:r>
              <a:rPr lang="en-US" dirty="0" smtClean="0"/>
              <a:t> </a:t>
            </a:r>
            <a:r>
              <a:rPr lang="en-US" dirty="0" err="1" smtClean="0"/>
              <a:t>scelerisque</a:t>
            </a:r>
            <a:r>
              <a:rPr lang="en-US" dirty="0" smtClean="0"/>
              <a:t> </a:t>
            </a:r>
            <a:r>
              <a:rPr lang="en-US" dirty="0" err="1" smtClean="0"/>
              <a:t>pretium</a:t>
            </a:r>
            <a:r>
              <a:rPr lang="en-US" dirty="0" smtClean="0"/>
              <a:t> </a:t>
            </a:r>
            <a:r>
              <a:rPr lang="en-US" dirty="0" err="1" smtClean="0"/>
              <a:t>vel</a:t>
            </a:r>
            <a:r>
              <a:rPr lang="en-US" dirty="0" smtClean="0"/>
              <a:t> id </a:t>
            </a:r>
            <a:r>
              <a:rPr lang="en-US" dirty="0" err="1" smtClean="0"/>
              <a:t>enim</a:t>
            </a:r>
            <a:r>
              <a:rPr lang="en-US" dirty="0" smtClean="0"/>
              <a:t>.</a:t>
            </a:r>
          </a:p>
          <a:p>
            <a:endParaRPr lang="en-US" dirty="0" smtClean="0"/>
          </a:p>
          <a:p>
            <a:endParaRPr lang="en-US" dirty="0" smtClean="0"/>
          </a:p>
          <a:p>
            <a:endParaRPr lang="en-US" dirty="0"/>
          </a:p>
        </p:txBody>
      </p:sp>
    </p:spTree>
    <p:extLst>
      <p:ext uri="{BB962C8B-B14F-4D97-AF65-F5344CB8AC3E}">
        <p14:creationId xmlns:p14="http://schemas.microsoft.com/office/powerpoint/2010/main" val="96657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BU Text 1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844" y="767844"/>
            <a:ext cx="3134815" cy="745896"/>
          </a:xfrm>
          <a:prstGeom prst="rect">
            <a:avLst/>
          </a:prstGeom>
        </p:spPr>
        <p:txBody>
          <a:bodyPr tIns="0" rIns="0" bIns="0" anchor="t" anchorCtr="0">
            <a:noAutofit/>
          </a:bodyPr>
          <a:lstStyle>
            <a:lvl1pPr>
              <a:defRPr sz="3000" b="0" i="0" baseline="0">
                <a:latin typeface="Effra Heavy" charset="0"/>
                <a:ea typeface="Effra Heavy" charset="0"/>
                <a:cs typeface="Effra Heavy" charset="0"/>
              </a:defRPr>
            </a:lvl1pPr>
          </a:lstStyle>
          <a:p>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sp>
        <p:nvSpPr>
          <p:cNvPr id="13" name="Text Placeholder 2"/>
          <p:cNvSpPr>
            <a:spLocks noGrp="1"/>
          </p:cNvSpPr>
          <p:nvPr>
            <p:ph type="body" idx="10" hasCustomPrompt="1"/>
          </p:nvPr>
        </p:nvSpPr>
        <p:spPr>
          <a:xfrm>
            <a:off x="527843" y="1708879"/>
            <a:ext cx="3134815" cy="2653320"/>
          </a:xfrm>
          <a:prstGeom prst="rect">
            <a:avLst/>
          </a:prstGeom>
        </p:spPr>
        <p:txBody>
          <a:bodyPr>
            <a:noAutofit/>
          </a:bodyPr>
          <a:lstStyle>
            <a:lvl1pPr marL="0" indent="0">
              <a:lnSpc>
                <a:spcPct val="100000"/>
              </a:lnSpc>
              <a:buNone/>
              <a:defRPr sz="1200" b="0" i="0">
                <a:solidFill>
                  <a:srgbClr val="828383"/>
                </a:solidFill>
                <a:latin typeface="Museo Slab 300" charset="0"/>
                <a:ea typeface="Museo Slab 300" charset="0"/>
                <a:cs typeface="Museo Slab 3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a:p>
            <a:pPr lvl="0"/>
            <a:r>
              <a:rPr lang="en-US" dirty="0" smtClean="0"/>
              <a:t>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 per </a:t>
            </a:r>
            <a:r>
              <a:rPr lang="en-US" dirty="0" err="1" smtClean="0"/>
              <a:t>conubia</a:t>
            </a:r>
            <a:r>
              <a:rPr lang="en-US" dirty="0" smtClean="0"/>
              <a:t> nostra, per </a:t>
            </a:r>
            <a:r>
              <a:rPr lang="en-US" dirty="0" err="1" smtClean="0"/>
              <a:t>inceptos</a:t>
            </a:r>
            <a:r>
              <a:rPr lang="en-US" dirty="0" smtClean="0"/>
              <a:t> </a:t>
            </a:r>
            <a:r>
              <a:rPr lang="en-US" dirty="0" err="1" smtClean="0"/>
              <a:t>himenaeos</a:t>
            </a:r>
            <a:r>
              <a:rPr lang="en-US" dirty="0" smtClean="0"/>
              <a:t>. Integer ante </a:t>
            </a:r>
            <a:r>
              <a:rPr lang="en-US" dirty="0" err="1" smtClean="0"/>
              <a:t>eros</a:t>
            </a:r>
            <a:r>
              <a:rPr lang="en-US" dirty="0" smtClean="0"/>
              <a:t>, </a:t>
            </a:r>
            <a:r>
              <a:rPr lang="en-US" dirty="0" err="1" smtClean="0"/>
              <a:t>lobortis</a:t>
            </a:r>
            <a:r>
              <a:rPr lang="en-US" dirty="0" smtClean="0"/>
              <a:t> </a:t>
            </a:r>
            <a:r>
              <a:rPr lang="en-US" dirty="0" err="1" smtClean="0"/>
              <a:t>ultrices</a:t>
            </a:r>
            <a:r>
              <a:rPr lang="en-US" dirty="0" smtClean="0"/>
              <a:t> libero id, </a:t>
            </a:r>
            <a:r>
              <a:rPr lang="en-US" dirty="0" err="1" smtClean="0"/>
              <a:t>fringilla</a:t>
            </a:r>
            <a:r>
              <a:rPr lang="en-US" dirty="0" smtClean="0"/>
              <a:t> </a:t>
            </a:r>
            <a:r>
              <a:rPr lang="en-US" dirty="0" err="1" smtClean="0"/>
              <a:t>congue</a:t>
            </a:r>
            <a:r>
              <a:rPr lang="en-US" dirty="0" smtClean="0"/>
              <a:t> dolor. </a:t>
            </a:r>
            <a:r>
              <a:rPr lang="en-US" dirty="0" err="1" smtClean="0"/>
              <a:t>Sed</a:t>
            </a:r>
            <a:r>
              <a:rPr lang="en-US" dirty="0" smtClean="0"/>
              <a:t> </a:t>
            </a:r>
            <a:r>
              <a:rPr lang="en-US" dirty="0" err="1" smtClean="0"/>
              <a:t>nec</a:t>
            </a:r>
            <a:r>
              <a:rPr lang="en-US" dirty="0" smtClean="0"/>
              <a:t> </a:t>
            </a:r>
            <a:r>
              <a:rPr lang="en-US" dirty="0" err="1" smtClean="0"/>
              <a:t>lectus</a:t>
            </a:r>
            <a:r>
              <a:rPr lang="en-US" dirty="0" smtClean="0"/>
              <a:t> </a:t>
            </a:r>
            <a:r>
              <a:rPr lang="en-US" dirty="0" err="1" smtClean="0"/>
              <a:t>tellus</a:t>
            </a:r>
            <a:r>
              <a:rPr lang="en-US" dirty="0" smtClean="0"/>
              <a:t>. </a:t>
            </a:r>
            <a:endParaRPr lang="en-US" dirty="0"/>
          </a:p>
        </p:txBody>
      </p:sp>
      <p:sp>
        <p:nvSpPr>
          <p:cNvPr id="15" name="Picture Placeholder 2"/>
          <p:cNvSpPr>
            <a:spLocks noGrp="1" noChangeAspect="1"/>
          </p:cNvSpPr>
          <p:nvPr>
            <p:ph type="pic" idx="13"/>
          </p:nvPr>
        </p:nvSpPr>
        <p:spPr>
          <a:xfrm>
            <a:off x="3725950" y="825652"/>
            <a:ext cx="4791391" cy="3329119"/>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7" name="Text Placeholder 2"/>
          <p:cNvSpPr>
            <a:spLocks noGrp="1"/>
          </p:cNvSpPr>
          <p:nvPr>
            <p:ph type="body" idx="15" hasCustomPrompt="1"/>
          </p:nvPr>
        </p:nvSpPr>
        <p:spPr>
          <a:xfrm>
            <a:off x="3725949" y="4193762"/>
            <a:ext cx="4791392" cy="256032"/>
          </a:xfrm>
          <a:prstGeom prst="rect">
            <a:avLst/>
          </a:prstGeom>
        </p:spPr>
        <p:txBody>
          <a:bodyPr lIns="0" tIns="0" rIns="0">
            <a:noAutofit/>
          </a:bodyPr>
          <a:lstStyle>
            <a:lvl1pPr marL="0" indent="0">
              <a:lnSpc>
                <a:spcPct val="100000"/>
              </a:lnSpc>
              <a:buNone/>
              <a:defRPr sz="800" b="0" i="0">
                <a:solidFill>
                  <a:srgbClr val="828383"/>
                </a:solidFill>
                <a:latin typeface="Museo Slab 100" charset="0"/>
                <a:ea typeface="Museo Slab 100" charset="0"/>
                <a:cs typeface="Museo Slab 1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a:t>
            </a:r>
            <a:endParaRPr lang="en-US" dirty="0"/>
          </a:p>
        </p:txBody>
      </p:sp>
    </p:spTree>
    <p:extLst>
      <p:ext uri="{BB962C8B-B14F-4D97-AF65-F5344CB8AC3E}">
        <p14:creationId xmlns:p14="http://schemas.microsoft.com/office/powerpoint/2010/main" val="123375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527844" y="767844"/>
            <a:ext cx="3134815" cy="745896"/>
          </a:xfrm>
          <a:prstGeom prst="rect">
            <a:avLst/>
          </a:prstGeom>
        </p:spPr>
        <p:txBody>
          <a:bodyPr tIns="0" rIns="0" bIns="0" anchor="t" anchorCtr="0">
            <a:noAutofit/>
          </a:bodyPr>
          <a:lstStyle>
            <a:lvl1pPr>
              <a:defRPr sz="3000" b="0" i="0" baseline="0">
                <a:latin typeface="Effra Heavy" charset="0"/>
                <a:ea typeface="Effra Heavy" charset="0"/>
                <a:cs typeface="Effra Heavy" charset="0"/>
              </a:defRPr>
            </a:lvl1pPr>
          </a:lstStyle>
          <a:p>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sp>
        <p:nvSpPr>
          <p:cNvPr id="16" name="Picture Placeholder 2"/>
          <p:cNvSpPr>
            <a:spLocks noGrp="1" noChangeAspect="1"/>
          </p:cNvSpPr>
          <p:nvPr>
            <p:ph type="pic" idx="13"/>
          </p:nvPr>
        </p:nvSpPr>
        <p:spPr>
          <a:xfrm>
            <a:off x="3725949" y="825652"/>
            <a:ext cx="4791391" cy="3329119"/>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18" name="Text Placeholder 2"/>
          <p:cNvSpPr>
            <a:spLocks noGrp="1"/>
          </p:cNvSpPr>
          <p:nvPr>
            <p:ph type="body" idx="10" hasCustomPrompt="1"/>
          </p:nvPr>
        </p:nvSpPr>
        <p:spPr>
          <a:xfrm>
            <a:off x="527844" y="1708879"/>
            <a:ext cx="3134815" cy="2653320"/>
          </a:xfrm>
          <a:prstGeom prst="rect">
            <a:avLst/>
          </a:prstGeom>
        </p:spPr>
        <p:txBody>
          <a:bodyPr>
            <a:noAutofit/>
          </a:bodyPr>
          <a:lstStyle>
            <a:lvl1pPr marL="171450" indent="-171450">
              <a:lnSpc>
                <a:spcPct val="100000"/>
              </a:lnSpc>
              <a:buFont typeface="Arial" charset="0"/>
              <a:buChar char="•"/>
              <a:defRPr sz="1200" b="0" i="0">
                <a:solidFill>
                  <a:srgbClr val="828383"/>
                </a:solidFill>
                <a:latin typeface="Museo Slab 300" charset="0"/>
                <a:ea typeface="Museo Slab 300" charset="0"/>
                <a:cs typeface="Museo Slab 3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 </a:t>
            </a:r>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p:txBody>
      </p:sp>
      <p:sp>
        <p:nvSpPr>
          <p:cNvPr id="6" name="Text Placeholder 2"/>
          <p:cNvSpPr>
            <a:spLocks noGrp="1"/>
          </p:cNvSpPr>
          <p:nvPr>
            <p:ph type="body" idx="15" hasCustomPrompt="1"/>
          </p:nvPr>
        </p:nvSpPr>
        <p:spPr>
          <a:xfrm>
            <a:off x="3725949" y="4193762"/>
            <a:ext cx="4791392" cy="256032"/>
          </a:xfrm>
          <a:prstGeom prst="rect">
            <a:avLst/>
          </a:prstGeom>
        </p:spPr>
        <p:txBody>
          <a:bodyPr lIns="0" tIns="0" rIns="0">
            <a:noAutofit/>
          </a:bodyPr>
          <a:lstStyle>
            <a:lvl1pPr marL="0" indent="0">
              <a:lnSpc>
                <a:spcPct val="100000"/>
              </a:lnSpc>
              <a:buNone/>
              <a:defRPr sz="800" b="0" i="0">
                <a:solidFill>
                  <a:srgbClr val="828383"/>
                </a:solidFill>
                <a:latin typeface="Museo Slab 100" charset="0"/>
                <a:ea typeface="Museo Slab 100" charset="0"/>
                <a:cs typeface="Museo Slab 1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a:t>
            </a:r>
            <a:endParaRPr lang="en-US" dirty="0"/>
          </a:p>
        </p:txBody>
      </p:sp>
    </p:spTree>
    <p:extLst>
      <p:ext uri="{BB962C8B-B14F-4D97-AF65-F5344CB8AC3E}">
        <p14:creationId xmlns:p14="http://schemas.microsoft.com/office/powerpoint/2010/main" val="209946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BU Text-2 Photos">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527844" y="767844"/>
            <a:ext cx="3134815" cy="745896"/>
          </a:xfrm>
          <a:prstGeom prst="rect">
            <a:avLst/>
          </a:prstGeom>
        </p:spPr>
        <p:txBody>
          <a:bodyPr tIns="0" rIns="0" bIns="0" anchor="t" anchorCtr="0">
            <a:noAutofit/>
          </a:bodyPr>
          <a:lstStyle>
            <a:lvl1pPr>
              <a:defRPr sz="3000" b="0" i="0" baseline="0">
                <a:latin typeface="Effra Heavy" charset="0"/>
                <a:ea typeface="Effra Heavy" charset="0"/>
                <a:cs typeface="Effra Heavy" charset="0"/>
              </a:defRPr>
            </a:lvl1pPr>
          </a:lstStyle>
          <a:p>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sp>
        <p:nvSpPr>
          <p:cNvPr id="16" name="Text Placeholder 2"/>
          <p:cNvSpPr>
            <a:spLocks noGrp="1"/>
          </p:cNvSpPr>
          <p:nvPr>
            <p:ph type="body" idx="10" hasCustomPrompt="1"/>
          </p:nvPr>
        </p:nvSpPr>
        <p:spPr>
          <a:xfrm>
            <a:off x="527844" y="1708879"/>
            <a:ext cx="3134815" cy="2653320"/>
          </a:xfrm>
          <a:prstGeom prst="rect">
            <a:avLst/>
          </a:prstGeom>
        </p:spPr>
        <p:txBody>
          <a:bodyPr>
            <a:noAutofit/>
          </a:bodyPr>
          <a:lstStyle>
            <a:lvl1pPr marL="0" indent="0">
              <a:lnSpc>
                <a:spcPct val="100000"/>
              </a:lnSpc>
              <a:buFont typeface="Arial" charset="0"/>
              <a:buNone/>
              <a:defRPr sz="1200" b="0" i="0">
                <a:solidFill>
                  <a:srgbClr val="828383"/>
                </a:solidFill>
                <a:latin typeface="Museo Slab 300" charset="0"/>
                <a:ea typeface="Museo Slab 300" charset="0"/>
                <a:cs typeface="Museo Slab 3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a:p>
            <a:pPr lvl="0"/>
            <a:r>
              <a:rPr lang="en-US" dirty="0" smtClean="0"/>
              <a:t>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 per </a:t>
            </a:r>
            <a:r>
              <a:rPr lang="en-US" dirty="0" err="1" smtClean="0"/>
              <a:t>conubia</a:t>
            </a:r>
            <a:r>
              <a:rPr lang="en-US" dirty="0" smtClean="0"/>
              <a:t> nostra, per </a:t>
            </a:r>
            <a:r>
              <a:rPr lang="en-US" dirty="0" err="1" smtClean="0"/>
              <a:t>inceptos</a:t>
            </a:r>
            <a:r>
              <a:rPr lang="en-US" dirty="0" smtClean="0"/>
              <a:t> </a:t>
            </a:r>
            <a:r>
              <a:rPr lang="en-US" dirty="0" err="1" smtClean="0"/>
              <a:t>himenaeos</a:t>
            </a:r>
            <a:r>
              <a:rPr lang="en-US" dirty="0" smtClean="0"/>
              <a:t>. Integer ante </a:t>
            </a:r>
            <a:r>
              <a:rPr lang="en-US" dirty="0" err="1" smtClean="0"/>
              <a:t>eros</a:t>
            </a:r>
            <a:r>
              <a:rPr lang="en-US" dirty="0" smtClean="0"/>
              <a:t>, </a:t>
            </a:r>
            <a:r>
              <a:rPr lang="en-US" dirty="0" err="1" smtClean="0"/>
              <a:t>lobortis</a:t>
            </a:r>
            <a:r>
              <a:rPr lang="en-US" dirty="0" smtClean="0"/>
              <a:t> </a:t>
            </a:r>
            <a:r>
              <a:rPr lang="en-US" dirty="0" err="1" smtClean="0"/>
              <a:t>ultrices</a:t>
            </a:r>
            <a:r>
              <a:rPr lang="en-US" dirty="0" smtClean="0"/>
              <a:t> libero id, </a:t>
            </a:r>
            <a:r>
              <a:rPr lang="en-US" dirty="0" err="1" smtClean="0"/>
              <a:t>fringilla</a:t>
            </a:r>
            <a:r>
              <a:rPr lang="en-US" dirty="0" smtClean="0"/>
              <a:t> </a:t>
            </a:r>
            <a:r>
              <a:rPr lang="en-US" dirty="0" err="1" smtClean="0"/>
              <a:t>congue</a:t>
            </a:r>
            <a:r>
              <a:rPr lang="en-US" dirty="0" smtClean="0"/>
              <a:t> dolor. </a:t>
            </a:r>
            <a:r>
              <a:rPr lang="en-US" dirty="0" err="1" smtClean="0"/>
              <a:t>Sed</a:t>
            </a:r>
            <a:r>
              <a:rPr lang="en-US" dirty="0" smtClean="0"/>
              <a:t> </a:t>
            </a:r>
            <a:r>
              <a:rPr lang="en-US" dirty="0" err="1" smtClean="0"/>
              <a:t>nec</a:t>
            </a:r>
            <a:r>
              <a:rPr lang="en-US" dirty="0" smtClean="0"/>
              <a:t> </a:t>
            </a:r>
            <a:r>
              <a:rPr lang="en-US" dirty="0" err="1" smtClean="0"/>
              <a:t>lectus</a:t>
            </a:r>
            <a:r>
              <a:rPr lang="en-US" dirty="0" smtClean="0"/>
              <a:t> </a:t>
            </a:r>
            <a:r>
              <a:rPr lang="en-US" dirty="0" err="1" smtClean="0"/>
              <a:t>tellus</a:t>
            </a:r>
            <a:r>
              <a:rPr lang="en-US" dirty="0" smtClean="0"/>
              <a:t>. </a:t>
            </a:r>
          </a:p>
          <a:p>
            <a:pPr marL="171450" marR="0" lvl="0" indent="-171450" algn="l" defTabSz="685800" rtl="0" eaLnBrk="1" fontAlgn="auto" latinLnBrk="0" hangingPunct="1">
              <a:lnSpc>
                <a:spcPct val="100000"/>
              </a:lnSpc>
              <a:spcBef>
                <a:spcPts val="750"/>
              </a:spcBef>
              <a:spcAft>
                <a:spcPts val="0"/>
              </a:spcAft>
              <a:buClrTx/>
              <a:buSzTx/>
              <a:buFont typeface="Arial" charset="0"/>
              <a:buNone/>
              <a:tabLst/>
              <a:defRPr/>
            </a:pPr>
            <a:endParaRPr lang="en-US" dirty="0" smtClean="0"/>
          </a:p>
        </p:txBody>
      </p:sp>
      <p:sp>
        <p:nvSpPr>
          <p:cNvPr id="27" name="Picture Placeholder 2"/>
          <p:cNvSpPr>
            <a:spLocks noGrp="1" noChangeAspect="1"/>
          </p:cNvSpPr>
          <p:nvPr>
            <p:ph type="pic" idx="13"/>
          </p:nvPr>
        </p:nvSpPr>
        <p:spPr>
          <a:xfrm>
            <a:off x="3725241" y="823596"/>
            <a:ext cx="2328716" cy="3334043"/>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28" name="Picture Placeholder 2"/>
          <p:cNvSpPr>
            <a:spLocks noGrp="1" noChangeAspect="1"/>
          </p:cNvSpPr>
          <p:nvPr>
            <p:ph type="pic" idx="14"/>
          </p:nvPr>
        </p:nvSpPr>
        <p:spPr>
          <a:xfrm>
            <a:off x="6187611" y="823595"/>
            <a:ext cx="2328716" cy="3334043"/>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8" name="Text Placeholder 2"/>
          <p:cNvSpPr>
            <a:spLocks noGrp="1"/>
          </p:cNvSpPr>
          <p:nvPr>
            <p:ph type="body" idx="16" hasCustomPrompt="1"/>
          </p:nvPr>
        </p:nvSpPr>
        <p:spPr>
          <a:xfrm>
            <a:off x="3725949" y="4193762"/>
            <a:ext cx="2328008" cy="256032"/>
          </a:xfrm>
          <a:prstGeom prst="rect">
            <a:avLst/>
          </a:prstGeom>
        </p:spPr>
        <p:txBody>
          <a:bodyPr lIns="0" tIns="0" rIns="0">
            <a:noAutofit/>
          </a:bodyPr>
          <a:lstStyle>
            <a:lvl1pPr marL="0" indent="0">
              <a:lnSpc>
                <a:spcPct val="100000"/>
              </a:lnSpc>
              <a:buNone/>
              <a:defRPr sz="800" b="0" i="0">
                <a:solidFill>
                  <a:srgbClr val="828383"/>
                </a:solidFill>
                <a:latin typeface="Museo Slab 100" charset="0"/>
                <a:ea typeface="Museo Slab 100" charset="0"/>
                <a:cs typeface="Museo Slab 1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a:t>
            </a:r>
            <a:endParaRPr lang="en-US" dirty="0"/>
          </a:p>
        </p:txBody>
      </p:sp>
      <p:sp>
        <p:nvSpPr>
          <p:cNvPr id="9" name="Text Placeholder 2"/>
          <p:cNvSpPr>
            <a:spLocks noGrp="1"/>
          </p:cNvSpPr>
          <p:nvPr>
            <p:ph type="body" idx="15" hasCustomPrompt="1"/>
          </p:nvPr>
        </p:nvSpPr>
        <p:spPr>
          <a:xfrm>
            <a:off x="6187611" y="4193762"/>
            <a:ext cx="2329730" cy="256032"/>
          </a:xfrm>
          <a:prstGeom prst="rect">
            <a:avLst/>
          </a:prstGeom>
        </p:spPr>
        <p:txBody>
          <a:bodyPr lIns="0" tIns="0" rIns="0">
            <a:noAutofit/>
          </a:bodyPr>
          <a:lstStyle>
            <a:lvl1pPr marL="0" indent="0">
              <a:lnSpc>
                <a:spcPct val="100000"/>
              </a:lnSpc>
              <a:buNone/>
              <a:defRPr sz="800" b="0" i="0">
                <a:solidFill>
                  <a:srgbClr val="828383"/>
                </a:solidFill>
                <a:latin typeface="Museo Slab 100" charset="0"/>
                <a:ea typeface="Museo Slab 100" charset="0"/>
                <a:cs typeface="Museo Slab 10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a:t>
            </a:r>
            <a:endParaRPr lang="en-US" dirty="0"/>
          </a:p>
        </p:txBody>
      </p:sp>
    </p:spTree>
    <p:extLst>
      <p:ext uri="{BB962C8B-B14F-4D97-AF65-F5344CB8AC3E}">
        <p14:creationId xmlns:p14="http://schemas.microsoft.com/office/powerpoint/2010/main" val="13343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Rectangle 12"/>
          <p:cNvSpPr/>
          <p:nvPr userDrawn="1"/>
        </p:nvSpPr>
        <p:spPr>
          <a:xfrm>
            <a:off x="201478" y="0"/>
            <a:ext cx="877204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dirty="0" smtClean="0"/>
              <a:t>‘-</a:t>
            </a:r>
            <a:endParaRPr lang="en-US" dirty="0"/>
          </a:p>
        </p:txBody>
      </p:sp>
      <p:pic>
        <p:nvPicPr>
          <p:cNvPr id="14" name="Picture 1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28650" y="203896"/>
            <a:ext cx="1494607" cy="252678"/>
          </a:xfrm>
          <a:prstGeom prst="rect">
            <a:avLst/>
          </a:prstGeom>
        </p:spPr>
      </p:pic>
      <p:sp>
        <p:nvSpPr>
          <p:cNvPr id="15" name="Title 1"/>
          <p:cNvSpPr txBox="1">
            <a:spLocks/>
          </p:cNvSpPr>
          <p:nvPr userDrawn="1"/>
        </p:nvSpPr>
        <p:spPr>
          <a:xfrm>
            <a:off x="1534333" y="767947"/>
            <a:ext cx="6418317" cy="1052018"/>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dirty="0"/>
          </a:p>
        </p:txBody>
      </p:sp>
      <p:sp>
        <p:nvSpPr>
          <p:cNvPr id="16" name="Text Placeholder 2"/>
          <p:cNvSpPr txBox="1">
            <a:spLocks/>
          </p:cNvSpPr>
          <p:nvPr userDrawn="1"/>
        </p:nvSpPr>
        <p:spPr>
          <a:xfrm>
            <a:off x="1534333" y="1916916"/>
            <a:ext cx="6418317" cy="2308654"/>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dirty="0"/>
          </a:p>
        </p:txBody>
      </p:sp>
      <p:cxnSp>
        <p:nvCxnSpPr>
          <p:cNvPr id="17" name="Straight Connector 16"/>
          <p:cNvCxnSpPr/>
          <p:nvPr userDrawn="1"/>
        </p:nvCxnSpPr>
        <p:spPr>
          <a:xfrm>
            <a:off x="628650" y="4567040"/>
            <a:ext cx="7890681" cy="1"/>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28650" y="4677660"/>
            <a:ext cx="780724" cy="288807"/>
          </a:xfrm>
          <a:prstGeom prst="rect">
            <a:avLst/>
          </a:prstGeom>
        </p:spPr>
      </p:pic>
      <p:sp>
        <p:nvSpPr>
          <p:cNvPr id="19" name="Slide Number Placeholder 6"/>
          <p:cNvSpPr txBox="1">
            <a:spLocks/>
          </p:cNvSpPr>
          <p:nvPr userDrawn="1"/>
        </p:nvSpPr>
        <p:spPr>
          <a:xfrm>
            <a:off x="6554163" y="4774697"/>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mtClean="0"/>
              <a:pPr/>
              <a:t>‹#›</a:t>
            </a:fld>
            <a:endParaRPr lang="en-US" dirty="0"/>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1" r:id="rId6"/>
    <p:sldLayoutId id="2147483673" r:id="rId7"/>
    <p:sldLayoutId id="2147483684" r:id="rId8"/>
    <p:sldLayoutId id="2147483674" r:id="rId9"/>
    <p:sldLayoutId id="2147483675" r:id="rId10"/>
    <p:sldLayoutId id="2147483694" r:id="rId11"/>
    <p:sldLayoutId id="2147483672" r:id="rId12"/>
    <p:sldLayoutId id="2147483666" r:id="rId13"/>
    <p:sldLayoutId id="2147483695"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stonybrook.edu/commcms/budgetoffice/managing/savingsplan.php"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idx="10"/>
          </p:nvPr>
        </p:nvSpPr>
        <p:spPr>
          <a:xfrm>
            <a:off x="520792" y="1128408"/>
            <a:ext cx="8084944" cy="3072723"/>
          </a:xfrm>
        </p:spPr>
        <p:txBody>
          <a:bodyPr/>
          <a:lstStyle/>
          <a:p>
            <a:pPr algn="ctr">
              <a:lnSpc>
                <a:spcPct val="100000"/>
              </a:lnSpc>
            </a:pPr>
            <a:r>
              <a:rPr lang="en-US" sz="5400" dirty="0"/>
              <a:t>17/18 Budget Update</a:t>
            </a:r>
          </a:p>
          <a:p>
            <a:pPr algn="ctr">
              <a:lnSpc>
                <a:spcPct val="100000"/>
              </a:lnSpc>
            </a:pPr>
            <a:endParaRPr lang="en-US" sz="6600" dirty="0"/>
          </a:p>
          <a:p>
            <a:pPr algn="ctr">
              <a:lnSpc>
                <a:spcPct val="100000"/>
              </a:lnSpc>
            </a:pPr>
            <a:r>
              <a:rPr lang="en-US" sz="4000" dirty="0" smtClean="0"/>
              <a:t>September 11, 2017</a:t>
            </a:r>
            <a:endParaRPr lang="en-US" sz="4000" dirty="0"/>
          </a:p>
          <a:p>
            <a:pPr algn="ctr">
              <a:lnSpc>
                <a:spcPct val="100000"/>
              </a:lnSpc>
            </a:pPr>
            <a:r>
              <a:rPr lang="en-US" sz="4000" smtClean="0"/>
              <a:t>University Senate</a:t>
            </a:r>
            <a:endParaRPr lang="en-US" sz="4000" dirty="0"/>
          </a:p>
        </p:txBody>
      </p:sp>
    </p:spTree>
    <p:extLst>
      <p:ext uri="{BB962C8B-B14F-4D97-AF65-F5344CB8AC3E}">
        <p14:creationId xmlns:p14="http://schemas.microsoft.com/office/powerpoint/2010/main" val="1874253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3490" y="93497"/>
            <a:ext cx="5450127" cy="542045"/>
          </a:xfrm>
        </p:spPr>
        <p:txBody>
          <a:bodyPr/>
          <a:lstStyle/>
          <a:p>
            <a:pPr algn="ctr"/>
            <a:r>
              <a:rPr lang="en-US" dirty="0" smtClean="0"/>
              <a:t>Overview</a:t>
            </a:r>
            <a:endParaRPr lang="en-US" dirty="0"/>
          </a:p>
        </p:txBody>
      </p:sp>
      <p:sp>
        <p:nvSpPr>
          <p:cNvPr id="4" name="Text Placeholder 3"/>
          <p:cNvSpPr>
            <a:spLocks noGrp="1"/>
          </p:cNvSpPr>
          <p:nvPr>
            <p:ph type="body" idx="1"/>
          </p:nvPr>
        </p:nvSpPr>
        <p:spPr>
          <a:xfrm>
            <a:off x="1018162" y="556260"/>
            <a:ext cx="7295743" cy="3970345"/>
          </a:xfrm>
        </p:spPr>
        <p:txBody>
          <a:bodyPr/>
          <a:lstStyle/>
          <a:p>
            <a:pPr marL="228600" indent="-228600">
              <a:buFont typeface="+mj-lt"/>
              <a:buAutoNum type="arabicPeriod"/>
            </a:pPr>
            <a:r>
              <a:rPr lang="en-US" b="1" dirty="0">
                <a:solidFill>
                  <a:schemeClr val="tx1">
                    <a:lumMod val="65000"/>
                    <a:lumOff val="35000"/>
                  </a:schemeClr>
                </a:solidFill>
              </a:rPr>
              <a:t>The University is facing significant fiscal challenges not only for the next budget year but for the next several years. </a:t>
            </a:r>
            <a:endParaRPr lang="en-US" b="1" dirty="0" smtClean="0">
              <a:solidFill>
                <a:schemeClr val="tx1">
                  <a:lumMod val="65000"/>
                  <a:lumOff val="35000"/>
                </a:schemeClr>
              </a:solidFill>
            </a:endParaRPr>
          </a:p>
          <a:p>
            <a:pPr marL="228600" indent="-228600">
              <a:buFont typeface="+mj-lt"/>
              <a:buAutoNum type="arabicPeriod"/>
            </a:pPr>
            <a:r>
              <a:rPr lang="en-US" b="1" dirty="0" smtClean="0">
                <a:solidFill>
                  <a:schemeClr val="tx1">
                    <a:lumMod val="65000"/>
                    <a:lumOff val="35000"/>
                  </a:schemeClr>
                </a:solidFill>
              </a:rPr>
              <a:t>This </a:t>
            </a:r>
            <a:r>
              <a:rPr lang="en-US" b="1" dirty="0">
                <a:solidFill>
                  <a:schemeClr val="tx1">
                    <a:lumMod val="65000"/>
                    <a:lumOff val="35000"/>
                  </a:schemeClr>
                </a:solidFill>
              </a:rPr>
              <a:t>will require difficult actions to keep costs under control and </a:t>
            </a:r>
            <a:r>
              <a:rPr lang="en-US" b="1" dirty="0" smtClean="0">
                <a:solidFill>
                  <a:schemeClr val="tx1">
                    <a:lumMod val="65000"/>
                    <a:lumOff val="35000"/>
                  </a:schemeClr>
                </a:solidFill>
              </a:rPr>
              <a:t>it will limit our ability to </a:t>
            </a:r>
            <a:r>
              <a:rPr lang="en-US" b="1" dirty="0">
                <a:solidFill>
                  <a:schemeClr val="tx1">
                    <a:lumMod val="65000"/>
                    <a:lumOff val="35000"/>
                  </a:schemeClr>
                </a:solidFill>
              </a:rPr>
              <a:t>fund new initiatives. </a:t>
            </a:r>
            <a:endParaRPr lang="en-US" b="1" dirty="0" smtClean="0">
              <a:solidFill>
                <a:schemeClr val="tx1">
                  <a:lumMod val="65000"/>
                  <a:lumOff val="35000"/>
                </a:schemeClr>
              </a:solidFill>
            </a:endParaRPr>
          </a:p>
          <a:p>
            <a:pPr marL="228600" indent="-228600">
              <a:buFont typeface="+mj-lt"/>
              <a:buAutoNum type="arabicPeriod"/>
            </a:pPr>
            <a:r>
              <a:rPr lang="en-US" b="1" dirty="0" smtClean="0">
                <a:solidFill>
                  <a:schemeClr val="tx1">
                    <a:lumMod val="65000"/>
                    <a:lumOff val="35000"/>
                  </a:schemeClr>
                </a:solidFill>
              </a:rPr>
              <a:t>Most </a:t>
            </a:r>
            <a:r>
              <a:rPr lang="en-US" b="1" dirty="0">
                <a:solidFill>
                  <a:schemeClr val="tx1">
                    <a:lumMod val="65000"/>
                    <a:lumOff val="35000"/>
                  </a:schemeClr>
                </a:solidFill>
              </a:rPr>
              <a:t>of these factors are beyond our direct control. </a:t>
            </a:r>
            <a:endParaRPr lang="en-US" b="1" dirty="0" smtClean="0">
              <a:solidFill>
                <a:schemeClr val="tx1">
                  <a:lumMod val="65000"/>
                  <a:lumOff val="35000"/>
                </a:schemeClr>
              </a:solidFill>
            </a:endParaRPr>
          </a:p>
          <a:p>
            <a:pPr marL="228600" indent="-228600">
              <a:buFont typeface="+mj-lt"/>
              <a:buAutoNum type="arabicPeriod"/>
            </a:pPr>
            <a:r>
              <a:rPr lang="en-US" b="1" dirty="0">
                <a:solidFill>
                  <a:schemeClr val="tx1">
                    <a:lumMod val="65000"/>
                    <a:lumOff val="35000"/>
                  </a:schemeClr>
                </a:solidFill>
              </a:rPr>
              <a:t>The end of the SUNY 2020 program has put a significant strain on our ability to fund operations</a:t>
            </a:r>
            <a:r>
              <a:rPr lang="en-US" b="1" dirty="0" smtClean="0">
                <a:solidFill>
                  <a:schemeClr val="tx1">
                    <a:lumMod val="65000"/>
                    <a:lumOff val="35000"/>
                  </a:schemeClr>
                </a:solidFill>
              </a:rPr>
              <a:t>. </a:t>
            </a:r>
          </a:p>
          <a:p>
            <a:pPr marL="228600" indent="-228600">
              <a:buFont typeface="+mj-lt"/>
              <a:buAutoNum type="arabicPeriod"/>
            </a:pPr>
            <a:r>
              <a:rPr lang="en-US" b="1" dirty="0" smtClean="0">
                <a:solidFill>
                  <a:schemeClr val="tx1">
                    <a:lumMod val="65000"/>
                    <a:lumOff val="35000"/>
                  </a:schemeClr>
                </a:solidFill>
              </a:rPr>
              <a:t>The </a:t>
            </a:r>
            <a:r>
              <a:rPr lang="en-US" b="1" dirty="0">
                <a:solidFill>
                  <a:schemeClr val="tx1">
                    <a:lumMod val="65000"/>
                    <a:lumOff val="35000"/>
                  </a:schemeClr>
                </a:solidFill>
              </a:rPr>
              <a:t>lack of State funding to cover negotiated salary increases </a:t>
            </a:r>
            <a:r>
              <a:rPr lang="en-US" b="1" dirty="0" smtClean="0">
                <a:solidFill>
                  <a:schemeClr val="tx1">
                    <a:lumMod val="65000"/>
                    <a:lumOff val="35000"/>
                  </a:schemeClr>
                </a:solidFill>
              </a:rPr>
              <a:t>only </a:t>
            </a:r>
            <a:r>
              <a:rPr lang="en-US" b="1" dirty="0">
                <a:solidFill>
                  <a:schemeClr val="tx1">
                    <a:lumMod val="65000"/>
                    <a:lumOff val="35000"/>
                  </a:schemeClr>
                </a:solidFill>
              </a:rPr>
              <a:t>exacerbates the problems we face. </a:t>
            </a:r>
            <a:endParaRPr lang="en-US" b="1" dirty="0" smtClean="0">
              <a:solidFill>
                <a:schemeClr val="tx1">
                  <a:lumMod val="65000"/>
                  <a:lumOff val="35000"/>
                </a:schemeClr>
              </a:solidFill>
            </a:endParaRPr>
          </a:p>
          <a:p>
            <a:pPr marL="228600" indent="-228600">
              <a:buFont typeface="+mj-lt"/>
              <a:buAutoNum type="arabicPeriod"/>
            </a:pPr>
            <a:r>
              <a:rPr lang="en-US" b="1" dirty="0" smtClean="0">
                <a:solidFill>
                  <a:schemeClr val="tx1">
                    <a:lumMod val="65000"/>
                    <a:lumOff val="35000"/>
                  </a:schemeClr>
                </a:solidFill>
              </a:rPr>
              <a:t>The maintenance of effort agreement between NYS and SUNY ensures that our funding will be kept flat (in terms of dollars) for 17/18,</a:t>
            </a:r>
          </a:p>
          <a:p>
            <a:pPr marL="228600" indent="-228600">
              <a:buFont typeface="+mj-lt"/>
              <a:buAutoNum type="arabicPeriod"/>
            </a:pPr>
            <a:r>
              <a:rPr lang="en-US" b="1" dirty="0" smtClean="0">
                <a:solidFill>
                  <a:schemeClr val="tx1">
                    <a:lumMod val="65000"/>
                    <a:lumOff val="35000"/>
                  </a:schemeClr>
                </a:solidFill>
              </a:rPr>
              <a:t>A </a:t>
            </a:r>
            <a:r>
              <a:rPr lang="en-US" b="1" dirty="0">
                <a:solidFill>
                  <a:schemeClr val="tx1">
                    <a:lumMod val="65000"/>
                    <a:lumOff val="35000"/>
                  </a:schemeClr>
                </a:solidFill>
              </a:rPr>
              <a:t>slowdown in the growth of research dollars has led to a rapid depletion of IDC dollars available to fill budget gaps. </a:t>
            </a:r>
            <a:endParaRPr lang="en-US" b="1" dirty="0" smtClean="0">
              <a:solidFill>
                <a:schemeClr val="tx1">
                  <a:lumMod val="65000"/>
                  <a:lumOff val="35000"/>
                </a:schemeClr>
              </a:solidFill>
            </a:endParaRPr>
          </a:p>
          <a:p>
            <a:pPr marL="228600" indent="-228600">
              <a:buFont typeface="+mj-lt"/>
              <a:buAutoNum type="arabicPeriod"/>
            </a:pPr>
            <a:r>
              <a:rPr lang="en-US" b="1" dirty="0" smtClean="0">
                <a:solidFill>
                  <a:schemeClr val="tx1">
                    <a:lumMod val="65000"/>
                    <a:lumOff val="35000"/>
                  </a:schemeClr>
                </a:solidFill>
              </a:rPr>
              <a:t>The </a:t>
            </a:r>
            <a:r>
              <a:rPr lang="en-US" b="1" dirty="0">
                <a:solidFill>
                  <a:schemeClr val="tx1">
                    <a:lumMod val="65000"/>
                    <a:lumOff val="35000"/>
                  </a:schemeClr>
                </a:solidFill>
              </a:rPr>
              <a:t>Excelsior program passed this year as part of the State budget will have positive benefit for our students and their families but at this point an uncertain impact on our finances. </a:t>
            </a:r>
            <a:endParaRPr lang="en-US" b="1" dirty="0" smtClean="0">
              <a:solidFill>
                <a:schemeClr val="tx1">
                  <a:lumMod val="65000"/>
                  <a:lumOff val="35000"/>
                </a:schemeClr>
              </a:solidFill>
            </a:endParaRPr>
          </a:p>
          <a:p>
            <a:pPr marL="228600" indent="-228600">
              <a:buFont typeface="+mj-lt"/>
              <a:buAutoNum type="arabicPeriod"/>
            </a:pPr>
            <a:r>
              <a:rPr lang="en-US" b="1" dirty="0" smtClean="0">
                <a:solidFill>
                  <a:schemeClr val="tx1">
                    <a:lumMod val="65000"/>
                    <a:lumOff val="35000"/>
                  </a:schemeClr>
                </a:solidFill>
              </a:rPr>
              <a:t>At $200, the </a:t>
            </a:r>
            <a:r>
              <a:rPr lang="en-US" b="1" dirty="0">
                <a:solidFill>
                  <a:schemeClr val="tx1">
                    <a:lumMod val="65000"/>
                    <a:lumOff val="35000"/>
                  </a:schemeClr>
                </a:solidFill>
              </a:rPr>
              <a:t>new predictable tuition plan is $100 less per student than </a:t>
            </a:r>
            <a:r>
              <a:rPr lang="en-US" b="1" dirty="0" smtClean="0">
                <a:solidFill>
                  <a:schemeClr val="tx1">
                    <a:lumMod val="65000"/>
                    <a:lumOff val="35000"/>
                  </a:schemeClr>
                </a:solidFill>
              </a:rPr>
              <a:t>with SUNY 2020; </a:t>
            </a:r>
            <a:r>
              <a:rPr lang="en-US" b="1" dirty="0">
                <a:solidFill>
                  <a:schemeClr val="tx1">
                    <a:lumMod val="65000"/>
                    <a:lumOff val="35000"/>
                  </a:schemeClr>
                </a:solidFill>
              </a:rPr>
              <a:t>Excelsior recipients </a:t>
            </a:r>
            <a:r>
              <a:rPr lang="en-US" b="1" dirty="0" smtClean="0">
                <a:solidFill>
                  <a:schemeClr val="tx1">
                    <a:lumMod val="65000"/>
                    <a:lumOff val="35000"/>
                  </a:schemeClr>
                </a:solidFill>
              </a:rPr>
              <a:t>will not pay these increases </a:t>
            </a:r>
            <a:r>
              <a:rPr lang="en-US" b="1" dirty="0">
                <a:solidFill>
                  <a:schemeClr val="tx1">
                    <a:lumMod val="65000"/>
                    <a:lumOff val="35000"/>
                  </a:schemeClr>
                </a:solidFill>
              </a:rPr>
              <a:t>for four years.</a:t>
            </a:r>
          </a:p>
        </p:txBody>
      </p:sp>
    </p:spTree>
    <p:extLst>
      <p:ext uri="{BB962C8B-B14F-4D97-AF65-F5344CB8AC3E}">
        <p14:creationId xmlns:p14="http://schemas.microsoft.com/office/powerpoint/2010/main" val="1077429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76582" y="646594"/>
            <a:ext cx="8278312" cy="3741348"/>
          </a:xfrm>
          <a:prstGeom prst="rect">
            <a:avLst/>
          </a:prstGeom>
        </p:spPr>
      </p:pic>
      <p:sp>
        <p:nvSpPr>
          <p:cNvPr id="5" name="Content Placeholder 2"/>
          <p:cNvSpPr txBox="1">
            <a:spLocks/>
          </p:cNvSpPr>
          <p:nvPr/>
        </p:nvSpPr>
        <p:spPr>
          <a:xfrm>
            <a:off x="7647757" y="4611575"/>
            <a:ext cx="1107137" cy="25635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800" dirty="0" smtClean="0">
                <a:solidFill>
                  <a:srgbClr val="828383"/>
                </a:solidFill>
                <a:latin typeface="Museo Slab 100" charset="0"/>
                <a:ea typeface="Museo Slab 100" charset="0"/>
                <a:cs typeface="Museo Slab 100" charset="0"/>
              </a:rPr>
              <a:t>Data Source: Finance Office</a:t>
            </a:r>
            <a:endParaRPr lang="en-US" sz="800" dirty="0">
              <a:solidFill>
                <a:srgbClr val="828383"/>
              </a:solidFill>
              <a:latin typeface="Museo Slab 100" charset="0"/>
              <a:ea typeface="Museo Slab 100" charset="0"/>
              <a:cs typeface="Museo Slab 100" charset="0"/>
            </a:endParaRPr>
          </a:p>
        </p:txBody>
      </p:sp>
      <p:sp>
        <p:nvSpPr>
          <p:cNvPr id="4" name="Text Placeholder 2"/>
          <p:cNvSpPr>
            <a:spLocks noGrp="1"/>
          </p:cNvSpPr>
          <p:nvPr>
            <p:ph type="body" sz="quarter" idx="15"/>
          </p:nvPr>
        </p:nvSpPr>
        <p:spPr>
          <a:xfrm>
            <a:off x="1511030" y="4611575"/>
            <a:ext cx="6199187" cy="479989"/>
          </a:xfrm>
        </p:spPr>
        <p:txBody>
          <a:bodyPr/>
          <a:lstStyle/>
          <a:p>
            <a:pPr algn="ctr"/>
            <a:r>
              <a:rPr lang="en-US" sz="1200" b="1" dirty="0" smtClean="0">
                <a:solidFill>
                  <a:srgbClr val="FF0000"/>
                </a:solidFill>
              </a:rPr>
              <a:t>The projected FY 16/17 State balance is negative $25 million. Current encumbrance levels indicate a larger ending deficit (currently at $44 million).</a:t>
            </a:r>
            <a:endParaRPr lang="en-US" sz="1200" b="1" dirty="0">
              <a:solidFill>
                <a:srgbClr val="FF0000"/>
              </a:solidFill>
            </a:endParaRPr>
          </a:p>
        </p:txBody>
      </p:sp>
      <p:sp>
        <p:nvSpPr>
          <p:cNvPr id="7" name="TextBox 6"/>
          <p:cNvSpPr txBox="1"/>
          <p:nvPr/>
        </p:nvSpPr>
        <p:spPr>
          <a:xfrm>
            <a:off x="7607599" y="2100771"/>
            <a:ext cx="271228" cy="300082"/>
          </a:xfrm>
          <a:prstGeom prst="rect">
            <a:avLst/>
          </a:prstGeom>
          <a:noFill/>
        </p:spPr>
        <p:txBody>
          <a:bodyPr wrap="none" rtlCol="0">
            <a:spAutoFit/>
          </a:bodyPr>
          <a:lstStyle/>
          <a:p>
            <a:r>
              <a:rPr lang="en-US" dirty="0" smtClean="0">
                <a:solidFill>
                  <a:srgbClr val="FF0000"/>
                </a:solidFill>
              </a:rPr>
              <a:t>*</a:t>
            </a:r>
          </a:p>
        </p:txBody>
      </p:sp>
      <p:sp>
        <p:nvSpPr>
          <p:cNvPr id="2" name="Rounded Rectangle 1"/>
          <p:cNvSpPr/>
          <p:nvPr/>
        </p:nvSpPr>
        <p:spPr>
          <a:xfrm>
            <a:off x="6880860" y="2138871"/>
            <a:ext cx="1874034" cy="300081"/>
          </a:xfrm>
          <a:prstGeom prst="round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5540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567" y="586134"/>
            <a:ext cx="8308327" cy="901429"/>
          </a:xfrm>
        </p:spPr>
        <p:txBody>
          <a:bodyPr>
            <a:noAutofit/>
          </a:bodyPr>
          <a:lstStyle/>
          <a:p>
            <a:pPr algn="ctr"/>
            <a:r>
              <a:rPr lang="en-US" sz="5400" b="1" dirty="0" smtClean="0">
                <a:solidFill>
                  <a:srgbClr val="C00000"/>
                </a:solidFill>
                <a:latin typeface="Effra Heavy"/>
              </a:rPr>
              <a:t>17/18 Budget Actions</a:t>
            </a:r>
            <a:endParaRPr lang="en-US" sz="5400" b="1" dirty="0">
              <a:solidFill>
                <a:srgbClr val="C00000"/>
              </a:solidFill>
              <a:latin typeface="Effra Heavy"/>
            </a:endParaRPr>
          </a:p>
        </p:txBody>
      </p:sp>
      <p:sp>
        <p:nvSpPr>
          <p:cNvPr id="5" name="Content Placeholder 2"/>
          <p:cNvSpPr txBox="1">
            <a:spLocks/>
          </p:cNvSpPr>
          <p:nvPr/>
        </p:nvSpPr>
        <p:spPr>
          <a:xfrm>
            <a:off x="7647757" y="4611574"/>
            <a:ext cx="1107137" cy="47998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800" dirty="0" smtClean="0">
                <a:solidFill>
                  <a:srgbClr val="828383"/>
                </a:solidFill>
                <a:latin typeface="Museo Slab 100" charset="0"/>
                <a:ea typeface="Museo Slab 100" charset="0"/>
                <a:cs typeface="Museo Slab 100" charset="0"/>
              </a:rPr>
              <a:t>Data Source: Budget Office</a:t>
            </a:r>
            <a:endParaRPr lang="en-US" sz="800" dirty="0">
              <a:solidFill>
                <a:srgbClr val="828383"/>
              </a:solidFill>
              <a:latin typeface="Museo Slab 100" charset="0"/>
              <a:ea typeface="Museo Slab 100" charset="0"/>
              <a:cs typeface="Museo Slab 100" charset="0"/>
            </a:endParaRPr>
          </a:p>
        </p:txBody>
      </p:sp>
      <p:sp>
        <p:nvSpPr>
          <p:cNvPr id="6" name="Text Placeholder 2"/>
          <p:cNvSpPr>
            <a:spLocks noGrp="1"/>
          </p:cNvSpPr>
          <p:nvPr>
            <p:ph type="body" idx="1"/>
          </p:nvPr>
        </p:nvSpPr>
        <p:spPr>
          <a:xfrm>
            <a:off x="746876" y="1516838"/>
            <a:ext cx="7768069" cy="3094736"/>
          </a:xfrm>
        </p:spPr>
        <p:txBody>
          <a:bodyPr/>
          <a:lstStyle/>
          <a:p>
            <a:pPr marL="457200" indent="-457200">
              <a:spcBef>
                <a:spcPts val="0"/>
              </a:spcBef>
              <a:spcAft>
                <a:spcPts val="1200"/>
              </a:spcAft>
              <a:buFont typeface="+mj-lt"/>
              <a:buAutoNum type="arabicParenR"/>
            </a:pPr>
            <a:r>
              <a:rPr lang="en-US" sz="2800" dirty="0" smtClean="0">
                <a:solidFill>
                  <a:srgbClr val="0000FF"/>
                </a:solidFill>
                <a:latin typeface="Effra Heavy"/>
              </a:rPr>
              <a:t>Salary Savings Plan - $14 million</a:t>
            </a:r>
            <a:endParaRPr lang="en-US" sz="2800" dirty="0">
              <a:solidFill>
                <a:srgbClr val="0000FF"/>
              </a:solidFill>
              <a:latin typeface="Effra Heavy"/>
            </a:endParaRPr>
          </a:p>
          <a:p>
            <a:pPr marL="457200" indent="-457200">
              <a:spcBef>
                <a:spcPts val="0"/>
              </a:spcBef>
              <a:spcAft>
                <a:spcPts val="1200"/>
              </a:spcAft>
              <a:buFont typeface="+mj-lt"/>
              <a:buAutoNum type="arabicParenR"/>
            </a:pPr>
            <a:r>
              <a:rPr lang="en-US" sz="2800" dirty="0" smtClean="0">
                <a:solidFill>
                  <a:srgbClr val="0000FF"/>
                </a:solidFill>
                <a:latin typeface="Effra Heavy"/>
              </a:rPr>
              <a:t>10% OTPS reduction – $2 million </a:t>
            </a:r>
          </a:p>
          <a:p>
            <a:pPr marL="457200" indent="-457200">
              <a:spcBef>
                <a:spcPts val="0"/>
              </a:spcBef>
              <a:spcAft>
                <a:spcPts val="1200"/>
              </a:spcAft>
              <a:buFont typeface="+mj-lt"/>
              <a:buAutoNum type="arabicParenR"/>
            </a:pPr>
            <a:r>
              <a:rPr lang="en-US" sz="2800" dirty="0" smtClean="0">
                <a:solidFill>
                  <a:srgbClr val="0000FF"/>
                </a:solidFill>
                <a:latin typeface="Effra Heavy"/>
              </a:rPr>
              <a:t>Standardize the various tuition sharing plans</a:t>
            </a:r>
          </a:p>
          <a:p>
            <a:pPr marL="457200" indent="-457200">
              <a:spcBef>
                <a:spcPts val="0"/>
              </a:spcBef>
              <a:spcAft>
                <a:spcPts val="1200"/>
              </a:spcAft>
              <a:buFont typeface="+mj-lt"/>
              <a:buAutoNum type="arabicParenR"/>
            </a:pPr>
            <a:r>
              <a:rPr lang="en-US" sz="2800" dirty="0" smtClean="0">
                <a:solidFill>
                  <a:srgbClr val="0000FF"/>
                </a:solidFill>
                <a:latin typeface="Effra Heavy"/>
              </a:rPr>
              <a:t>Please use existing balances to fund critical fiscal initiatives</a:t>
            </a:r>
            <a:endParaRPr lang="en-US" sz="2800" dirty="0">
              <a:solidFill>
                <a:srgbClr val="0000FF"/>
              </a:solidFill>
              <a:latin typeface="Effra Heavy"/>
            </a:endParaRPr>
          </a:p>
        </p:txBody>
      </p:sp>
      <p:sp>
        <p:nvSpPr>
          <p:cNvPr id="7" name="Text Placeholder 2"/>
          <p:cNvSpPr txBox="1">
            <a:spLocks/>
          </p:cNvSpPr>
          <p:nvPr/>
        </p:nvSpPr>
        <p:spPr>
          <a:xfrm>
            <a:off x="1643864" y="4533901"/>
            <a:ext cx="5930739" cy="55766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b="1" dirty="0">
                <a:solidFill>
                  <a:srgbClr val="FF0000"/>
                </a:solidFill>
                <a:hlinkClick r:id="rId2"/>
              </a:rPr>
              <a:t>V</a:t>
            </a:r>
            <a:r>
              <a:rPr lang="en-US" sz="1800" b="1" dirty="0" smtClean="0">
                <a:solidFill>
                  <a:srgbClr val="FF0000"/>
                </a:solidFill>
                <a:hlinkClick r:id="rId2"/>
              </a:rPr>
              <a:t>isit the FAQs on the Budget Office website for more details on the 17/18 savings plans.</a:t>
            </a:r>
            <a:endParaRPr lang="en-US" sz="1800" b="1" dirty="0">
              <a:solidFill>
                <a:srgbClr val="FF0000"/>
              </a:solidFill>
            </a:endParaRPr>
          </a:p>
        </p:txBody>
      </p:sp>
    </p:spTree>
    <p:extLst>
      <p:ext uri="{BB962C8B-B14F-4D97-AF65-F5344CB8AC3E}">
        <p14:creationId xmlns:p14="http://schemas.microsoft.com/office/powerpoint/2010/main" val="2973454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258" y="488011"/>
            <a:ext cx="7105126" cy="892343"/>
          </a:xfrm>
        </p:spPr>
        <p:txBody>
          <a:bodyPr/>
          <a:lstStyle/>
          <a:p>
            <a:pPr algn="ctr"/>
            <a:r>
              <a:rPr lang="en-US" dirty="0" smtClean="0"/>
              <a:t>14/15 to 16/17 Base Budget Reductions to Fund Contractual Salary Increases</a:t>
            </a:r>
            <a:endParaRPr lang="en-US" dirty="0"/>
          </a:p>
        </p:txBody>
      </p:sp>
      <p:pic>
        <p:nvPicPr>
          <p:cNvPr id="6" name="Picture 5"/>
          <p:cNvPicPr>
            <a:picLocks noChangeAspect="1"/>
          </p:cNvPicPr>
          <p:nvPr/>
        </p:nvPicPr>
        <p:blipFill>
          <a:blip r:embed="rId2"/>
          <a:stretch>
            <a:fillRect/>
          </a:stretch>
        </p:blipFill>
        <p:spPr>
          <a:xfrm>
            <a:off x="2783342" y="1389864"/>
            <a:ext cx="3724138" cy="1721512"/>
          </a:xfrm>
          <a:prstGeom prst="rect">
            <a:avLst/>
          </a:prstGeom>
        </p:spPr>
      </p:pic>
      <p:sp>
        <p:nvSpPr>
          <p:cNvPr id="7" name="Text Placeholder 2"/>
          <p:cNvSpPr>
            <a:spLocks noGrp="1"/>
          </p:cNvSpPr>
          <p:nvPr>
            <p:ph type="body" sz="quarter" idx="15"/>
          </p:nvPr>
        </p:nvSpPr>
        <p:spPr>
          <a:xfrm>
            <a:off x="1185964" y="3244697"/>
            <a:ext cx="6880860" cy="734925"/>
          </a:xfrm>
        </p:spPr>
        <p:txBody>
          <a:bodyPr/>
          <a:lstStyle/>
          <a:p>
            <a:pPr algn="ctr">
              <a:spcBef>
                <a:spcPts val="0"/>
              </a:spcBef>
            </a:pPr>
            <a:r>
              <a:rPr lang="en-US" sz="1800" b="1" dirty="0" smtClean="0">
                <a:solidFill>
                  <a:srgbClr val="0000FF"/>
                </a:solidFill>
              </a:rPr>
              <a:t>The 17/18 CSI estimate is roughly $8 million (base) for State Purpose employees plus any costs retroactive back to 16/17</a:t>
            </a:r>
            <a:endParaRPr lang="en-US" sz="1800" b="1" dirty="0">
              <a:solidFill>
                <a:srgbClr val="0000FF"/>
              </a:solidFill>
            </a:endParaRPr>
          </a:p>
        </p:txBody>
      </p:sp>
      <p:sp>
        <p:nvSpPr>
          <p:cNvPr id="5" name="Text Placeholder 2"/>
          <p:cNvSpPr>
            <a:spLocks noGrp="1"/>
          </p:cNvSpPr>
          <p:nvPr>
            <p:ph type="body" sz="quarter" idx="15"/>
          </p:nvPr>
        </p:nvSpPr>
        <p:spPr>
          <a:xfrm>
            <a:off x="1089660" y="3979622"/>
            <a:ext cx="7101840" cy="734925"/>
          </a:xfrm>
        </p:spPr>
        <p:txBody>
          <a:bodyPr/>
          <a:lstStyle/>
          <a:p>
            <a:pPr algn="ctr">
              <a:spcBef>
                <a:spcPts val="0"/>
              </a:spcBef>
            </a:pPr>
            <a:r>
              <a:rPr lang="en-US" sz="1800" b="1" dirty="0" smtClean="0">
                <a:solidFill>
                  <a:srgbClr val="FF0000"/>
                </a:solidFill>
              </a:rPr>
              <a:t>Each VP area has budgeted for the 17/18 costs in their budget, but the future contractual salary increases remain a concern</a:t>
            </a:r>
            <a:endParaRPr lang="en-US" sz="1800" b="1" dirty="0">
              <a:solidFill>
                <a:srgbClr val="FF0000"/>
              </a:solidFill>
            </a:endParaRPr>
          </a:p>
        </p:txBody>
      </p:sp>
    </p:spTree>
    <p:extLst>
      <p:ext uri="{BB962C8B-B14F-4D97-AF65-F5344CB8AC3E}">
        <p14:creationId xmlns:p14="http://schemas.microsoft.com/office/powerpoint/2010/main" val="4070246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2724" y="818189"/>
            <a:ext cx="5697276" cy="3719554"/>
          </a:xfrm>
          <a:prstGeom prst="rect">
            <a:avLst/>
          </a:prstGeom>
        </p:spPr>
      </p:pic>
      <p:sp>
        <p:nvSpPr>
          <p:cNvPr id="11" name="Content Placeholder 2"/>
          <p:cNvSpPr txBox="1">
            <a:spLocks/>
          </p:cNvSpPr>
          <p:nvPr/>
        </p:nvSpPr>
        <p:spPr>
          <a:xfrm>
            <a:off x="7859948" y="4561944"/>
            <a:ext cx="1126679" cy="25635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800" dirty="0" smtClean="0">
                <a:solidFill>
                  <a:srgbClr val="828383"/>
                </a:solidFill>
                <a:latin typeface="Museo Slab 100" charset="0"/>
                <a:ea typeface="Museo Slab 100" charset="0"/>
                <a:cs typeface="Museo Slab 100" charset="0"/>
              </a:rPr>
              <a:t>Data Source: Pyramid, Payroll 17</a:t>
            </a:r>
            <a:endParaRPr lang="en-US" sz="800" dirty="0">
              <a:solidFill>
                <a:srgbClr val="828383"/>
              </a:solidFill>
              <a:latin typeface="Museo Slab 100" charset="0"/>
              <a:ea typeface="Museo Slab 100" charset="0"/>
              <a:cs typeface="Museo Slab 100" charset="0"/>
            </a:endParaRPr>
          </a:p>
        </p:txBody>
      </p:sp>
      <p:sp>
        <p:nvSpPr>
          <p:cNvPr id="4" name="Title 3"/>
          <p:cNvSpPr>
            <a:spLocks noGrp="1"/>
          </p:cNvSpPr>
          <p:nvPr>
            <p:ph type="title"/>
          </p:nvPr>
        </p:nvSpPr>
        <p:spPr>
          <a:xfrm>
            <a:off x="1317586" y="107357"/>
            <a:ext cx="6788797" cy="777506"/>
          </a:xfrm>
        </p:spPr>
        <p:txBody>
          <a:bodyPr>
            <a:noAutofit/>
          </a:bodyPr>
          <a:lstStyle/>
          <a:p>
            <a:pPr algn="ctr">
              <a:lnSpc>
                <a:spcPct val="110000"/>
              </a:lnSpc>
            </a:pPr>
            <a:r>
              <a:rPr lang="en-US" sz="2000" b="1" dirty="0" smtClean="0"/>
              <a:t>Where is the Change in State Purpose </a:t>
            </a:r>
            <a:br>
              <a:rPr lang="en-US" sz="2000" b="1" dirty="0" smtClean="0"/>
            </a:br>
            <a:r>
              <a:rPr lang="en-US" sz="2000" b="1" dirty="0" smtClean="0"/>
              <a:t>Employee FTEs Over the 08/09 Baseline?</a:t>
            </a:r>
            <a:endParaRPr lang="en-US" sz="2000" b="1" dirty="0"/>
          </a:p>
        </p:txBody>
      </p:sp>
      <p:sp>
        <p:nvSpPr>
          <p:cNvPr id="10" name="Text Placeholder 2"/>
          <p:cNvSpPr>
            <a:spLocks noGrp="1"/>
          </p:cNvSpPr>
          <p:nvPr>
            <p:ph type="body" sz="quarter" idx="15"/>
          </p:nvPr>
        </p:nvSpPr>
        <p:spPr>
          <a:xfrm>
            <a:off x="1643864" y="4640426"/>
            <a:ext cx="6216083" cy="451138"/>
          </a:xfrm>
        </p:spPr>
        <p:txBody>
          <a:bodyPr/>
          <a:lstStyle/>
          <a:p>
            <a:pPr>
              <a:spcBef>
                <a:spcPts val="0"/>
              </a:spcBef>
              <a:spcAft>
                <a:spcPts val="300"/>
              </a:spcAft>
            </a:pPr>
            <a:r>
              <a:rPr lang="en-US" sz="900" dirty="0" smtClean="0">
                <a:solidFill>
                  <a:srgbClr val="C00000"/>
                </a:solidFill>
              </a:rPr>
              <a:t>*The Provost non-instructional figure includes a 15 FTE increase for State-funded postdoctoral associates.</a:t>
            </a:r>
          </a:p>
          <a:p>
            <a:pPr>
              <a:spcBef>
                <a:spcPts val="0"/>
              </a:spcBef>
              <a:spcAft>
                <a:spcPts val="300"/>
              </a:spcAft>
            </a:pPr>
            <a:r>
              <a:rPr lang="en-US" sz="900" dirty="0" smtClean="0">
                <a:solidFill>
                  <a:srgbClr val="C00000"/>
                </a:solidFill>
              </a:rPr>
              <a:t>**The trade workers are all part-time SFE workers (electricians, carpenters, etc.)</a:t>
            </a:r>
            <a:endParaRPr lang="en-US" sz="900" dirty="0">
              <a:solidFill>
                <a:srgbClr val="C00000"/>
              </a:solidFill>
            </a:endParaRPr>
          </a:p>
        </p:txBody>
      </p:sp>
      <p:sp>
        <p:nvSpPr>
          <p:cNvPr id="7" name="TextBox 6"/>
          <p:cNvSpPr txBox="1"/>
          <p:nvPr/>
        </p:nvSpPr>
        <p:spPr>
          <a:xfrm>
            <a:off x="3093396" y="4087622"/>
            <a:ext cx="357790" cy="300082"/>
          </a:xfrm>
          <a:prstGeom prst="rect">
            <a:avLst/>
          </a:prstGeom>
          <a:noFill/>
        </p:spPr>
        <p:txBody>
          <a:bodyPr wrap="none" rtlCol="0">
            <a:spAutoFit/>
          </a:bodyPr>
          <a:lstStyle/>
          <a:p>
            <a:r>
              <a:rPr lang="en-US" dirty="0" smtClean="0"/>
              <a:t>**</a:t>
            </a:r>
          </a:p>
        </p:txBody>
      </p:sp>
      <p:sp>
        <p:nvSpPr>
          <p:cNvPr id="3" name="TextBox 2"/>
          <p:cNvSpPr txBox="1"/>
          <p:nvPr/>
        </p:nvSpPr>
        <p:spPr>
          <a:xfrm>
            <a:off x="2244267" y="1283649"/>
            <a:ext cx="271228" cy="300082"/>
          </a:xfrm>
          <a:prstGeom prst="rect">
            <a:avLst/>
          </a:prstGeom>
          <a:noFill/>
        </p:spPr>
        <p:txBody>
          <a:bodyPr wrap="none" rtlCol="0">
            <a:spAutoFit/>
          </a:bodyPr>
          <a:lstStyle/>
          <a:p>
            <a:r>
              <a:rPr lang="en-US" dirty="0" smtClean="0"/>
              <a:t>*</a:t>
            </a:r>
          </a:p>
        </p:txBody>
      </p:sp>
    </p:spTree>
    <p:extLst>
      <p:ext uri="{BB962C8B-B14F-4D97-AF65-F5344CB8AC3E}">
        <p14:creationId xmlns:p14="http://schemas.microsoft.com/office/powerpoint/2010/main" val="4235867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620549687"/>
              </p:ext>
            </p:extLst>
          </p:nvPr>
        </p:nvGraphicFramePr>
        <p:xfrm>
          <a:off x="740664" y="438912"/>
          <a:ext cx="7543800" cy="4032504"/>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2"/>
          <p:cNvSpPr txBox="1">
            <a:spLocks/>
          </p:cNvSpPr>
          <p:nvPr/>
        </p:nvSpPr>
        <p:spPr>
          <a:xfrm>
            <a:off x="7212757" y="4653228"/>
            <a:ext cx="1501475" cy="25635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800" dirty="0" smtClean="0">
                <a:solidFill>
                  <a:srgbClr val="828383"/>
                </a:solidFill>
                <a:latin typeface="Museo Slab 100" charset="0"/>
                <a:ea typeface="Museo Slab 100" charset="0"/>
                <a:cs typeface="Museo Slab 100" charset="0"/>
              </a:rPr>
              <a:t>Data Source: Budget Office</a:t>
            </a:r>
            <a:endParaRPr lang="en-US" sz="800" dirty="0">
              <a:solidFill>
                <a:srgbClr val="828383"/>
              </a:solidFill>
              <a:latin typeface="Museo Slab 100" charset="0"/>
              <a:ea typeface="Museo Slab 100" charset="0"/>
              <a:cs typeface="Museo Slab 100" charset="0"/>
            </a:endParaRPr>
          </a:p>
        </p:txBody>
      </p:sp>
      <p:sp>
        <p:nvSpPr>
          <p:cNvPr id="2" name="TextBox 1"/>
          <p:cNvSpPr txBox="1"/>
          <p:nvPr/>
        </p:nvSpPr>
        <p:spPr>
          <a:xfrm>
            <a:off x="1897396" y="1319161"/>
            <a:ext cx="1627632" cy="923330"/>
          </a:xfrm>
          <a:prstGeom prst="rect">
            <a:avLst/>
          </a:prstGeom>
          <a:noFill/>
        </p:spPr>
        <p:txBody>
          <a:bodyPr wrap="square" rtlCol="0">
            <a:spAutoFit/>
          </a:bodyPr>
          <a:lstStyle/>
          <a:p>
            <a:pPr algn="ctr"/>
            <a:r>
              <a:rPr lang="en-US" dirty="0" smtClean="0">
                <a:solidFill>
                  <a:srgbClr val="FF0000"/>
                </a:solidFill>
              </a:rPr>
              <a:t>Negative 1.3%  Compound Annual Growth Rate [08/09 to 11/12]</a:t>
            </a:r>
            <a:endParaRPr lang="en-US" dirty="0">
              <a:solidFill>
                <a:srgbClr val="FF0000"/>
              </a:solidFill>
            </a:endParaRPr>
          </a:p>
        </p:txBody>
      </p:sp>
      <p:sp>
        <p:nvSpPr>
          <p:cNvPr id="5" name="TextBox 1"/>
          <p:cNvSpPr txBox="1"/>
          <p:nvPr/>
        </p:nvSpPr>
        <p:spPr>
          <a:xfrm>
            <a:off x="6526604" y="1531834"/>
            <a:ext cx="1627575" cy="92333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50" dirty="0" smtClean="0"/>
              <a:t>Compound Annual Growth Rate is leveling off to 1.1% [15/16 to 17/18]</a:t>
            </a:r>
            <a:endParaRPr lang="en-US" sz="1350" dirty="0"/>
          </a:p>
        </p:txBody>
      </p:sp>
    </p:spTree>
    <p:extLst>
      <p:ext uri="{BB962C8B-B14F-4D97-AF65-F5344CB8AC3E}">
        <p14:creationId xmlns:p14="http://schemas.microsoft.com/office/powerpoint/2010/main" val="2707405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428750" y="422852"/>
            <a:ext cx="5860510" cy="342900"/>
          </a:xfrm>
        </p:spPr>
        <p:txBody>
          <a:bodyPr/>
          <a:lstStyle/>
          <a:p>
            <a:pPr algn="ctr"/>
            <a:r>
              <a:rPr lang="en-US" sz="2000" dirty="0" smtClean="0"/>
              <a:t>Total Savings</a:t>
            </a:r>
            <a:endParaRPr lang="en-US" sz="2000" dirty="0"/>
          </a:p>
        </p:txBody>
      </p:sp>
      <p:graphicFrame>
        <p:nvGraphicFramePr>
          <p:cNvPr id="12" name="Chart 11"/>
          <p:cNvGraphicFramePr>
            <a:graphicFrameLocks/>
          </p:cNvGraphicFramePr>
          <p:nvPr>
            <p:extLst>
              <p:ext uri="{D42A27DB-BD31-4B8C-83A1-F6EECF244321}">
                <p14:modId xmlns:p14="http://schemas.microsoft.com/office/powerpoint/2010/main" val="770645674"/>
              </p:ext>
            </p:extLst>
          </p:nvPr>
        </p:nvGraphicFramePr>
        <p:xfrm>
          <a:off x="1223187" y="755192"/>
          <a:ext cx="6709410" cy="382267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7"/>
          <p:cNvSpPr txBox="1"/>
          <p:nvPr/>
        </p:nvSpPr>
        <p:spPr>
          <a:xfrm>
            <a:off x="4268292" y="1401924"/>
            <a:ext cx="132622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smtClean="0">
                <a:solidFill>
                  <a:schemeClr val="bg1"/>
                </a:solidFill>
              </a:rPr>
              <a:t>$</a:t>
            </a:r>
            <a:r>
              <a:rPr lang="en-US" sz="900" dirty="0">
                <a:solidFill>
                  <a:schemeClr val="bg1"/>
                </a:solidFill>
              </a:rPr>
              <a:t>11,616,000</a:t>
            </a:r>
          </a:p>
        </p:txBody>
      </p:sp>
      <p:sp>
        <p:nvSpPr>
          <p:cNvPr id="16" name="TextBox 7"/>
          <p:cNvSpPr txBox="1"/>
          <p:nvPr/>
        </p:nvSpPr>
        <p:spPr>
          <a:xfrm>
            <a:off x="1984879" y="1275092"/>
            <a:ext cx="132622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smtClean="0">
                <a:solidFill>
                  <a:schemeClr val="bg1"/>
                </a:solidFill>
              </a:rPr>
              <a:t>$</a:t>
            </a:r>
            <a:r>
              <a:rPr lang="en-US" sz="900" dirty="0">
                <a:solidFill>
                  <a:schemeClr val="bg1"/>
                </a:solidFill>
              </a:rPr>
              <a:t>12,715,000</a:t>
            </a:r>
          </a:p>
        </p:txBody>
      </p:sp>
      <p:sp>
        <p:nvSpPr>
          <p:cNvPr id="17" name="TextBox 7"/>
          <p:cNvSpPr txBox="1"/>
          <p:nvPr/>
        </p:nvSpPr>
        <p:spPr>
          <a:xfrm>
            <a:off x="3128804" y="1679446"/>
            <a:ext cx="132622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smtClean="0">
                <a:solidFill>
                  <a:schemeClr val="bg1"/>
                </a:solidFill>
              </a:rPr>
              <a:t>$</a:t>
            </a:r>
            <a:r>
              <a:rPr lang="en-US" sz="900" dirty="0">
                <a:solidFill>
                  <a:schemeClr val="bg1"/>
                </a:solidFill>
              </a:rPr>
              <a:t>10,443,000</a:t>
            </a:r>
          </a:p>
        </p:txBody>
      </p:sp>
      <p:sp>
        <p:nvSpPr>
          <p:cNvPr id="18" name="TextBox 7"/>
          <p:cNvSpPr txBox="1"/>
          <p:nvPr/>
        </p:nvSpPr>
        <p:spPr>
          <a:xfrm>
            <a:off x="5399017" y="1090201"/>
            <a:ext cx="132622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smtClean="0">
                <a:solidFill>
                  <a:schemeClr val="bg1"/>
                </a:solidFill>
              </a:rPr>
              <a:t>$</a:t>
            </a:r>
            <a:r>
              <a:rPr lang="en-US" sz="900" dirty="0">
                <a:solidFill>
                  <a:schemeClr val="bg1"/>
                </a:solidFill>
              </a:rPr>
              <a:t>13,791,000</a:t>
            </a:r>
          </a:p>
        </p:txBody>
      </p:sp>
      <p:sp>
        <p:nvSpPr>
          <p:cNvPr id="22" name="TextBox 7"/>
          <p:cNvSpPr txBox="1"/>
          <p:nvPr/>
        </p:nvSpPr>
        <p:spPr>
          <a:xfrm>
            <a:off x="6546941" y="1260100"/>
            <a:ext cx="132622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smtClean="0">
                <a:solidFill>
                  <a:schemeClr val="bg1"/>
                </a:solidFill>
              </a:rPr>
              <a:t>$</a:t>
            </a:r>
            <a:r>
              <a:rPr lang="en-US" sz="900" dirty="0">
                <a:solidFill>
                  <a:schemeClr val="bg1"/>
                </a:solidFill>
              </a:rPr>
              <a:t>12,811,000</a:t>
            </a:r>
          </a:p>
        </p:txBody>
      </p:sp>
      <p:sp>
        <p:nvSpPr>
          <p:cNvPr id="13" name="Content Placeholder 2"/>
          <p:cNvSpPr txBox="1">
            <a:spLocks/>
          </p:cNvSpPr>
          <p:nvPr/>
        </p:nvSpPr>
        <p:spPr>
          <a:xfrm>
            <a:off x="7388352" y="4640426"/>
            <a:ext cx="1598276" cy="25635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800" dirty="0" smtClean="0">
                <a:solidFill>
                  <a:srgbClr val="828383"/>
                </a:solidFill>
                <a:latin typeface="Museo Slab 100" charset="0"/>
                <a:ea typeface="Museo Slab 100" charset="0"/>
                <a:cs typeface="Museo Slab 100" charset="0"/>
              </a:rPr>
              <a:t>Data Source: Project Management Office</a:t>
            </a:r>
            <a:endParaRPr lang="en-US" sz="800" dirty="0">
              <a:solidFill>
                <a:srgbClr val="828383"/>
              </a:solidFill>
              <a:latin typeface="Museo Slab 100" charset="0"/>
              <a:ea typeface="Museo Slab 100" charset="0"/>
              <a:cs typeface="Museo Slab 100" charset="0"/>
            </a:endParaRPr>
          </a:p>
        </p:txBody>
      </p:sp>
      <p:sp>
        <p:nvSpPr>
          <p:cNvPr id="19" name="Title 1"/>
          <p:cNvSpPr txBox="1">
            <a:spLocks/>
          </p:cNvSpPr>
          <p:nvPr/>
        </p:nvSpPr>
        <p:spPr>
          <a:xfrm>
            <a:off x="2395554" y="137892"/>
            <a:ext cx="4802913" cy="46830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b="1" dirty="0" smtClean="0"/>
              <a:t>Project 50 Forward: Operational Excellence</a:t>
            </a:r>
            <a:endParaRPr lang="en-US" sz="1800" b="1" dirty="0"/>
          </a:p>
        </p:txBody>
      </p:sp>
    </p:spTree>
    <p:extLst>
      <p:ext uri="{BB962C8B-B14F-4D97-AF65-F5344CB8AC3E}">
        <p14:creationId xmlns:p14="http://schemas.microsoft.com/office/powerpoint/2010/main" val="613593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527" y="1476946"/>
            <a:ext cx="2857500" cy="2847975"/>
          </a:xfrm>
          <a:prstGeom prst="rect">
            <a:avLst/>
          </a:prstGeom>
        </p:spPr>
      </p:pic>
      <p:sp>
        <p:nvSpPr>
          <p:cNvPr id="10" name="Rectangle 9"/>
          <p:cNvSpPr/>
          <p:nvPr/>
        </p:nvSpPr>
        <p:spPr>
          <a:xfrm>
            <a:off x="2048257" y="272140"/>
            <a:ext cx="4892040" cy="1107996"/>
          </a:xfrm>
          <a:prstGeom prst="rect">
            <a:avLst/>
          </a:prstGeom>
          <a:noFill/>
        </p:spPr>
        <p:txBody>
          <a:bodyPr wrap="square" lIns="91440" tIns="45720" rIns="91440" bIns="45720">
            <a:spAutoFit/>
          </a:bodyPr>
          <a:lstStyle/>
          <a:p>
            <a:pPr algn="ctr"/>
            <a:r>
              <a:rPr lang="en-US" sz="6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Questions?</a:t>
            </a:r>
            <a:endParaRPr lang="en-US" sz="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065265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ny Brook University">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4885</TotalTime>
  <Words>481</Words>
  <Application>Microsoft Office PowerPoint</Application>
  <PresentationFormat>On-screen Show (16:9)</PresentationFormat>
  <Paragraphs>48</Paragraphs>
  <Slides>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Calibri</vt:lpstr>
      <vt:lpstr>Calibri Light</vt:lpstr>
      <vt:lpstr>Effra Heavy</vt:lpstr>
      <vt:lpstr>Effra Trial Heavy</vt:lpstr>
      <vt:lpstr>Helvetica</vt:lpstr>
      <vt:lpstr>Museo Slab 100</vt:lpstr>
      <vt:lpstr>Museo Slab 300</vt:lpstr>
      <vt:lpstr>Museo Slab 700</vt:lpstr>
      <vt:lpstr>Museo Slab 900</vt:lpstr>
      <vt:lpstr>Stony Brook University</vt:lpstr>
      <vt:lpstr>PowerPoint Presentation</vt:lpstr>
      <vt:lpstr>Overview</vt:lpstr>
      <vt:lpstr>PowerPoint Presentation</vt:lpstr>
      <vt:lpstr>17/18 Budget Actions</vt:lpstr>
      <vt:lpstr>14/15 to 16/17 Base Budget Reductions to Fund Contractual Salary Increases</vt:lpstr>
      <vt:lpstr>Where is the Change in State Purpose  Employee FTEs Over the 08/09 Baseline?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Laurie Cullen</cp:lastModifiedBy>
  <cp:revision>254</cp:revision>
  <cp:lastPrinted>2017-04-28T20:45:14Z</cp:lastPrinted>
  <dcterms:created xsi:type="dcterms:W3CDTF">2015-10-16T18:36:57Z</dcterms:created>
  <dcterms:modified xsi:type="dcterms:W3CDTF">2017-09-12T13:25:16Z</dcterms:modified>
</cp:coreProperties>
</file>